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2" r:id="rId4"/>
    <p:sldId id="258" r:id="rId5"/>
    <p:sldId id="259" r:id="rId6"/>
    <p:sldId id="260" r:id="rId7"/>
    <p:sldId id="270" r:id="rId8"/>
    <p:sldId id="261" r:id="rId9"/>
    <p:sldId id="263" r:id="rId10"/>
    <p:sldId id="271" r:id="rId11"/>
    <p:sldId id="264" r:id="rId12"/>
    <p:sldId id="276" r:id="rId13"/>
    <p:sldId id="277" r:id="rId14"/>
    <p:sldId id="266" r:id="rId15"/>
    <p:sldId id="272" r:id="rId16"/>
    <p:sldId id="278" r:id="rId17"/>
    <p:sldId id="267" r:id="rId18"/>
    <p:sldId id="268" r:id="rId19"/>
    <p:sldId id="269"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1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59028C71-2BBD-446A-90D3-5190BA27C934}" type="datetimeFigureOut">
              <a:rPr lang="zh-CN" altLang="en-US" smtClean="0"/>
              <a:pPr/>
              <a:t>2012-3-5</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6045BAAD-5CD9-43BA-A4D1-997B62E27568}"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9028C71-2BBD-446A-90D3-5190BA27C934}" type="datetimeFigureOut">
              <a:rPr lang="zh-CN" altLang="en-US" smtClean="0"/>
              <a:pPr/>
              <a:t>2012-3-5</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6045BAAD-5CD9-43BA-A4D1-997B62E2756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9028C71-2BBD-446A-90D3-5190BA27C934}" type="datetimeFigureOut">
              <a:rPr lang="zh-CN" altLang="en-US" smtClean="0"/>
              <a:pPr/>
              <a:t>2012-3-5</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6045BAAD-5CD9-43BA-A4D1-997B62E2756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9028C71-2BBD-446A-90D3-5190BA27C934}" type="datetimeFigureOut">
              <a:rPr lang="zh-CN" altLang="en-US" smtClean="0"/>
              <a:pPr/>
              <a:t>2012-3-5</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6045BAAD-5CD9-43BA-A4D1-997B62E27568}" type="slidenum">
              <a:rPr lang="zh-CN" altLang="en-US" smtClean="0"/>
              <a:pPr/>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59028C71-2BBD-446A-90D3-5190BA27C934}" type="datetimeFigureOut">
              <a:rPr lang="zh-CN" altLang="en-US" smtClean="0"/>
              <a:pPr/>
              <a:t>2012-3-5</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6045BAAD-5CD9-43BA-A4D1-997B62E27568}"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9028C71-2BBD-446A-90D3-5190BA27C934}" type="datetimeFigureOut">
              <a:rPr lang="zh-CN" altLang="en-US" smtClean="0"/>
              <a:pPr/>
              <a:t>2012-3-5</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6045BAAD-5CD9-43BA-A4D1-997B62E27568}"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9028C71-2BBD-446A-90D3-5190BA27C934}" type="datetimeFigureOut">
              <a:rPr lang="zh-CN" altLang="en-US" smtClean="0"/>
              <a:pPr/>
              <a:t>2012-3-5</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6045BAAD-5CD9-43BA-A4D1-997B62E27568}"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59028C71-2BBD-446A-90D3-5190BA27C934}" type="datetimeFigureOut">
              <a:rPr lang="zh-CN" altLang="en-US" smtClean="0"/>
              <a:pPr/>
              <a:t>2012-3-5</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6045BAAD-5CD9-43BA-A4D1-997B62E27568}"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59028C71-2BBD-446A-90D3-5190BA27C934}" type="datetimeFigureOut">
              <a:rPr lang="zh-CN" altLang="en-US" smtClean="0"/>
              <a:pPr/>
              <a:t>2012-3-5</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6045BAAD-5CD9-43BA-A4D1-997B62E2756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59028C71-2BBD-446A-90D3-5190BA27C934}" type="datetimeFigureOut">
              <a:rPr lang="zh-CN" altLang="en-US" smtClean="0"/>
              <a:pPr/>
              <a:t>2012-3-5</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6045BAAD-5CD9-43BA-A4D1-997B62E27568}"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59028C71-2BBD-446A-90D3-5190BA27C934}" type="datetimeFigureOut">
              <a:rPr lang="zh-CN" altLang="en-US" smtClean="0"/>
              <a:pPr/>
              <a:t>2012-3-5</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6045BAAD-5CD9-43BA-A4D1-997B62E27568}"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9028C71-2BBD-446A-90D3-5190BA27C934}" type="datetimeFigureOut">
              <a:rPr lang="zh-CN" altLang="en-US" smtClean="0"/>
              <a:pPr/>
              <a:t>2012-3-5</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045BAAD-5CD9-43BA-A4D1-997B62E2756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l"/>
            <a:r>
              <a:rPr lang="en-US" altLang="zh-CN" dirty="0" err="1" smtClean="0"/>
              <a:t>Weibo</a:t>
            </a:r>
            <a:r>
              <a:rPr lang="en-US" altLang="zh-CN" dirty="0" smtClean="0"/>
              <a:t> Work of </a:t>
            </a:r>
            <a:endParaRPr lang="zh-CN" altLang="en-US" dirty="0"/>
          </a:p>
        </p:txBody>
      </p:sp>
      <p:sp>
        <p:nvSpPr>
          <p:cNvPr id="3" name="副标题 2"/>
          <p:cNvSpPr>
            <a:spLocks noGrp="1"/>
          </p:cNvSpPr>
          <p:nvPr>
            <p:ph type="subTitle" idx="1"/>
          </p:nvPr>
        </p:nvSpPr>
        <p:spPr/>
        <p:txBody>
          <a:bodyPr/>
          <a:lstStyle/>
          <a:p>
            <a:endParaRPr lang="zh-CN" altLang="en-US"/>
          </a:p>
        </p:txBody>
      </p:sp>
      <p:pic>
        <p:nvPicPr>
          <p:cNvPr id="4" name="图片 3" descr="677fef00tw1dnquvn4ijxj.jpg"/>
          <p:cNvPicPr>
            <a:picLocks noChangeAspect="1"/>
          </p:cNvPicPr>
          <p:nvPr/>
        </p:nvPicPr>
        <p:blipFill>
          <a:blip r:embed="rId2" cstate="print"/>
          <a:stretch>
            <a:fillRect/>
          </a:stretch>
        </p:blipFill>
        <p:spPr>
          <a:xfrm rot="16200000">
            <a:off x="5012533" y="5203043"/>
            <a:ext cx="1190634" cy="1785951"/>
          </a:xfrm>
          <a:prstGeom prst="rect">
            <a:avLst/>
          </a:prstGeom>
        </p:spPr>
      </p:pic>
      <p:pic>
        <p:nvPicPr>
          <p:cNvPr id="5" name="图片 4" descr="6a6b100bgw1dnl7223a0ij.jpg"/>
          <p:cNvPicPr>
            <a:picLocks noChangeAspect="1"/>
          </p:cNvPicPr>
          <p:nvPr/>
        </p:nvPicPr>
        <p:blipFill>
          <a:blip r:embed="rId3" cstate="print"/>
          <a:stretch>
            <a:fillRect/>
          </a:stretch>
        </p:blipFill>
        <p:spPr>
          <a:xfrm>
            <a:off x="285721" y="5429264"/>
            <a:ext cx="1677644" cy="1258233"/>
          </a:xfrm>
          <a:prstGeom prst="rect">
            <a:avLst/>
          </a:prstGeom>
        </p:spPr>
      </p:pic>
      <p:pic>
        <p:nvPicPr>
          <p:cNvPr id="7" name="图片 6" descr="61ff4496gw1dnjhi4bnirj.jpg"/>
          <p:cNvPicPr>
            <a:picLocks noChangeAspect="1"/>
          </p:cNvPicPr>
          <p:nvPr/>
        </p:nvPicPr>
        <p:blipFill>
          <a:blip r:embed="rId4"/>
          <a:stretch>
            <a:fillRect/>
          </a:stretch>
        </p:blipFill>
        <p:spPr>
          <a:xfrm>
            <a:off x="2428860" y="5429264"/>
            <a:ext cx="1785950" cy="1257711"/>
          </a:xfrm>
          <a:prstGeom prst="rect">
            <a:avLst/>
          </a:prstGeom>
        </p:spPr>
      </p:pic>
      <p:pic>
        <p:nvPicPr>
          <p:cNvPr id="8" name="图片 7" descr="94d09c5agw1dno8u62xi6j.jpg"/>
          <p:cNvPicPr>
            <a:picLocks noChangeAspect="1"/>
          </p:cNvPicPr>
          <p:nvPr/>
        </p:nvPicPr>
        <p:blipFill>
          <a:blip r:embed="rId5" cstate="print"/>
          <a:stretch>
            <a:fillRect/>
          </a:stretch>
        </p:blipFill>
        <p:spPr>
          <a:xfrm>
            <a:off x="7000892" y="5429264"/>
            <a:ext cx="1643074" cy="1232305"/>
          </a:xfrm>
          <a:prstGeom prst="rect">
            <a:avLst/>
          </a:prstGeom>
        </p:spPr>
      </p:pic>
      <p:sp>
        <p:nvSpPr>
          <p:cNvPr id="9" name="矩形 8"/>
          <p:cNvSpPr/>
          <p:nvPr/>
        </p:nvSpPr>
        <p:spPr>
          <a:xfrm rot="20588146">
            <a:off x="5226803" y="2742438"/>
            <a:ext cx="3214710" cy="714380"/>
          </a:xfrm>
          <a:prstGeom prst="rect">
            <a:avLst/>
          </a:prstGeom>
          <a:noFill/>
          <a:ln w="101600" cap="sq" cmpd="sng">
            <a:solidFill>
              <a:srgbClr val="FF000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rgbClr val="FF0000"/>
                </a:solidFill>
                <a:latin typeface="Arial Black" pitchFamily="34" charset="0"/>
              </a:rPr>
              <a:t>Top Secret</a:t>
            </a:r>
            <a:endParaRPr lang="zh-CN" altLang="en-US" sz="3600" b="1"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Snap5.jpg"/>
          <p:cNvPicPr>
            <a:picLocks noChangeAspect="1"/>
          </p:cNvPicPr>
          <p:nvPr/>
        </p:nvPicPr>
        <p:blipFill>
          <a:blip r:embed="rId2"/>
          <a:stretch>
            <a:fillRect/>
          </a:stretch>
        </p:blipFill>
        <p:spPr>
          <a:xfrm>
            <a:off x="-1" y="0"/>
            <a:ext cx="6643703" cy="1991896"/>
          </a:xfrm>
          <a:prstGeom prst="rect">
            <a:avLst/>
          </a:prstGeom>
        </p:spPr>
      </p:pic>
      <p:sp>
        <p:nvSpPr>
          <p:cNvPr id="5" name="TextBox 4"/>
          <p:cNvSpPr txBox="1"/>
          <p:nvPr/>
        </p:nvSpPr>
        <p:spPr>
          <a:xfrm>
            <a:off x="428596" y="1714488"/>
            <a:ext cx="8429684" cy="1477328"/>
          </a:xfrm>
          <a:prstGeom prst="rect">
            <a:avLst/>
          </a:prstGeom>
          <a:noFill/>
        </p:spPr>
        <p:txBody>
          <a:bodyPr wrap="square" rtlCol="0">
            <a:spAutoFit/>
          </a:bodyPr>
          <a:lstStyle/>
          <a:p>
            <a:r>
              <a:rPr lang="en-US" altLang="zh-CN" dirty="0" smtClean="0"/>
              <a:t>Hi, I was surprised when you added me as your friend. </a:t>
            </a:r>
            <a:r>
              <a:rPr lang="en-US" altLang="zh-CN" dirty="0" smtClean="0"/>
              <a:t>I’m looking forward to </a:t>
            </a:r>
            <a:r>
              <a:rPr lang="en-US" altLang="zh-CN" dirty="0" smtClean="0"/>
              <a:t>your Beijing performance in </a:t>
            </a:r>
            <a:r>
              <a:rPr lang="en-US" altLang="zh-CN" dirty="0" smtClean="0"/>
              <a:t>December. </a:t>
            </a:r>
            <a:r>
              <a:rPr lang="en-US" altLang="zh-CN" dirty="0" smtClean="0"/>
              <a:t>Even today, I still remember the </a:t>
            </a:r>
            <a:r>
              <a:rPr lang="en-US" altLang="zh-CN" dirty="0" smtClean="0"/>
              <a:t>hot class </a:t>
            </a:r>
            <a:r>
              <a:rPr lang="en-US" altLang="zh-CN" dirty="0" smtClean="0"/>
              <a:t>discussion of </a:t>
            </a:r>
            <a:r>
              <a:rPr lang="en-US" altLang="zh-CN" dirty="0" err="1" smtClean="0"/>
              <a:t>Pantagon</a:t>
            </a:r>
            <a:r>
              <a:rPr lang="en-US" altLang="zh-CN" dirty="0" smtClean="0"/>
              <a:t> papers case when I was in </a:t>
            </a:r>
            <a:r>
              <a:rPr lang="en-US" altLang="zh-CN" dirty="0" err="1" smtClean="0"/>
              <a:t>Fudan</a:t>
            </a:r>
            <a:r>
              <a:rPr lang="en-US" altLang="zh-CN" dirty="0" smtClean="0"/>
              <a:t>. BTW. </a:t>
            </a:r>
            <a:r>
              <a:rPr lang="en-US" altLang="zh-CN" dirty="0" smtClean="0"/>
              <a:t>Bill Berkeley was my teacher in </a:t>
            </a:r>
            <a:r>
              <a:rPr lang="en-US" altLang="zh-CN" dirty="0" err="1" smtClean="0"/>
              <a:t>Fudan</a:t>
            </a:r>
            <a:r>
              <a:rPr lang="en-US" altLang="zh-CN" dirty="0" smtClean="0"/>
              <a:t> University. He sent me an email and recommended the Top Secret.</a:t>
            </a:r>
            <a:endParaRPr lang="zh-CN" altLang="en-US" dirty="0"/>
          </a:p>
        </p:txBody>
      </p:sp>
      <p:pic>
        <p:nvPicPr>
          <p:cNvPr id="26" name="图片 25" descr="Snap10.jpg"/>
          <p:cNvPicPr>
            <a:picLocks noChangeAspect="1"/>
          </p:cNvPicPr>
          <p:nvPr/>
        </p:nvPicPr>
        <p:blipFill>
          <a:blip r:embed="rId3"/>
          <a:stretch>
            <a:fillRect/>
          </a:stretch>
        </p:blipFill>
        <p:spPr>
          <a:xfrm>
            <a:off x="642910" y="3929066"/>
            <a:ext cx="5314950" cy="1066800"/>
          </a:xfrm>
          <a:prstGeom prst="rect">
            <a:avLst/>
          </a:prstGeom>
        </p:spPr>
      </p:pic>
      <p:sp>
        <p:nvSpPr>
          <p:cNvPr id="27" name="TextBox 26"/>
          <p:cNvSpPr txBox="1"/>
          <p:nvPr/>
        </p:nvSpPr>
        <p:spPr>
          <a:xfrm>
            <a:off x="6357950" y="299845"/>
            <a:ext cx="2500362" cy="1200329"/>
          </a:xfrm>
          <a:prstGeom prst="rect">
            <a:avLst/>
          </a:prstGeom>
          <a:noFill/>
        </p:spPr>
        <p:txBody>
          <a:bodyPr wrap="square" rtlCol="0">
            <a:spAutoFit/>
          </a:bodyPr>
          <a:lstStyle/>
          <a:p>
            <a:r>
              <a:rPr lang="en-US" altLang="zh-CN" dirty="0" smtClean="0"/>
              <a:t>A Beijing audience who  was a J-school student of </a:t>
            </a:r>
            <a:r>
              <a:rPr lang="en-US" altLang="zh-CN" dirty="0" err="1" smtClean="0"/>
              <a:t>Fudan</a:t>
            </a:r>
            <a:r>
              <a:rPr lang="en-US" altLang="zh-CN" dirty="0" smtClean="0"/>
              <a:t> University</a:t>
            </a:r>
            <a:endParaRPr lang="zh-CN" altLang="en-US" dirty="0"/>
          </a:p>
        </p:txBody>
      </p:sp>
      <p:sp>
        <p:nvSpPr>
          <p:cNvPr id="28" name="TextBox 27"/>
          <p:cNvSpPr txBox="1"/>
          <p:nvPr/>
        </p:nvSpPr>
        <p:spPr>
          <a:xfrm>
            <a:off x="6143636" y="4000504"/>
            <a:ext cx="2286016" cy="646331"/>
          </a:xfrm>
          <a:prstGeom prst="rect">
            <a:avLst/>
          </a:prstGeom>
          <a:noFill/>
        </p:spPr>
        <p:txBody>
          <a:bodyPr wrap="square" rtlCol="0">
            <a:spAutoFit/>
          </a:bodyPr>
          <a:lstStyle/>
          <a:p>
            <a:r>
              <a:rPr lang="en-US" altLang="zh-CN" dirty="0" smtClean="0"/>
              <a:t>A student of Sun </a:t>
            </a:r>
            <a:r>
              <a:rPr lang="en-US" altLang="zh-CN" dirty="0" err="1" smtClean="0"/>
              <a:t>Yat</a:t>
            </a:r>
            <a:r>
              <a:rPr lang="en-US" altLang="zh-CN" dirty="0" smtClean="0"/>
              <a:t>-San University</a:t>
            </a:r>
            <a:endParaRPr lang="zh-CN" altLang="en-US" dirty="0"/>
          </a:p>
        </p:txBody>
      </p:sp>
      <p:sp>
        <p:nvSpPr>
          <p:cNvPr id="29" name="TextBox 28"/>
          <p:cNvSpPr txBox="1"/>
          <p:nvPr/>
        </p:nvSpPr>
        <p:spPr>
          <a:xfrm>
            <a:off x="428596" y="5214950"/>
            <a:ext cx="7858180" cy="646331"/>
          </a:xfrm>
          <a:prstGeom prst="rect">
            <a:avLst/>
          </a:prstGeom>
          <a:noFill/>
        </p:spPr>
        <p:txBody>
          <a:bodyPr wrap="square" rtlCol="0">
            <a:spAutoFit/>
          </a:bodyPr>
          <a:lstStyle/>
          <a:p>
            <a:r>
              <a:rPr lang="en-US" altLang="zh-CN" dirty="0" err="1" smtClean="0"/>
              <a:t>Liangqiuju</a:t>
            </a:r>
            <a:r>
              <a:rPr lang="en-US" altLang="zh-CN" dirty="0" smtClean="0"/>
              <a:t> Theater, Top Secret from LA Theater, let me see how many US TV series stars I can </a:t>
            </a:r>
            <a:r>
              <a:rPr lang="en-US" altLang="zh-CN" dirty="0" smtClean="0"/>
              <a:t>recognize.</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After they watch it</a:t>
            </a:r>
            <a:endParaRPr lang="zh-CN" altLang="en-US" dirty="0"/>
          </a:p>
        </p:txBody>
      </p:sp>
      <p:sp>
        <p:nvSpPr>
          <p:cNvPr id="6" name="TextBox 5"/>
          <p:cNvSpPr txBox="1"/>
          <p:nvPr/>
        </p:nvSpPr>
        <p:spPr>
          <a:xfrm>
            <a:off x="357158" y="1357298"/>
            <a:ext cx="3786214" cy="523220"/>
          </a:xfrm>
          <a:prstGeom prst="rect">
            <a:avLst/>
          </a:prstGeom>
          <a:noFill/>
        </p:spPr>
        <p:txBody>
          <a:bodyPr wrap="square" rtlCol="0">
            <a:spAutoFit/>
          </a:bodyPr>
          <a:lstStyle/>
          <a:p>
            <a:r>
              <a:rPr lang="en-US" altLang="zh-CN" sz="2800" b="1" dirty="0"/>
              <a:t>Positive reviews</a:t>
            </a:r>
            <a:endParaRPr lang="zh-CN" altLang="en-US" sz="2800" b="1" dirty="0"/>
          </a:p>
        </p:txBody>
      </p:sp>
      <p:pic>
        <p:nvPicPr>
          <p:cNvPr id="14" name="图片 13" descr="Snap12.jpg"/>
          <p:cNvPicPr>
            <a:picLocks noChangeAspect="1"/>
          </p:cNvPicPr>
          <p:nvPr/>
        </p:nvPicPr>
        <p:blipFill>
          <a:blip r:embed="rId2"/>
          <a:stretch>
            <a:fillRect/>
          </a:stretch>
        </p:blipFill>
        <p:spPr>
          <a:xfrm>
            <a:off x="4929190" y="4119579"/>
            <a:ext cx="4214810" cy="1666875"/>
          </a:xfrm>
          <a:prstGeom prst="rect">
            <a:avLst/>
          </a:prstGeom>
        </p:spPr>
      </p:pic>
      <p:pic>
        <p:nvPicPr>
          <p:cNvPr id="19" name="图片 18" descr="Snap17.jpg"/>
          <p:cNvPicPr>
            <a:picLocks noChangeAspect="1"/>
          </p:cNvPicPr>
          <p:nvPr/>
        </p:nvPicPr>
        <p:blipFill>
          <a:blip r:embed="rId3"/>
          <a:stretch>
            <a:fillRect/>
          </a:stretch>
        </p:blipFill>
        <p:spPr>
          <a:xfrm>
            <a:off x="285720" y="2071678"/>
            <a:ext cx="4071966" cy="1695450"/>
          </a:xfrm>
          <a:prstGeom prst="rect">
            <a:avLst/>
          </a:prstGeom>
        </p:spPr>
      </p:pic>
      <p:sp>
        <p:nvSpPr>
          <p:cNvPr id="24" name="TextBox 23"/>
          <p:cNvSpPr txBox="1"/>
          <p:nvPr/>
        </p:nvSpPr>
        <p:spPr>
          <a:xfrm>
            <a:off x="0" y="1857364"/>
            <a:ext cx="2286016" cy="369332"/>
          </a:xfrm>
          <a:prstGeom prst="rect">
            <a:avLst/>
          </a:prstGeom>
          <a:noFill/>
        </p:spPr>
        <p:txBody>
          <a:bodyPr wrap="square" rtlCol="0">
            <a:spAutoFit/>
          </a:bodyPr>
          <a:lstStyle/>
          <a:p>
            <a:r>
              <a:rPr lang="en-US" altLang="zh-CN" dirty="0" smtClean="0"/>
              <a:t>A lawyer in Beijing</a:t>
            </a:r>
            <a:endParaRPr lang="zh-CN" altLang="en-US" dirty="0"/>
          </a:p>
        </p:txBody>
      </p:sp>
      <p:sp>
        <p:nvSpPr>
          <p:cNvPr id="25" name="TextBox 24"/>
          <p:cNvSpPr txBox="1"/>
          <p:nvPr/>
        </p:nvSpPr>
        <p:spPr>
          <a:xfrm>
            <a:off x="4429124" y="1785926"/>
            <a:ext cx="4714876" cy="2031325"/>
          </a:xfrm>
          <a:prstGeom prst="rect">
            <a:avLst/>
          </a:prstGeom>
          <a:noFill/>
        </p:spPr>
        <p:txBody>
          <a:bodyPr wrap="square" rtlCol="0">
            <a:spAutoFit/>
          </a:bodyPr>
          <a:lstStyle/>
          <a:p>
            <a:r>
              <a:rPr lang="en-US" altLang="zh-CN" dirty="0" smtClean="0"/>
              <a:t>Top Secret, which is about…, </a:t>
            </a:r>
            <a:r>
              <a:rPr lang="en-US" altLang="zh-CN" dirty="0" smtClean="0"/>
              <a:t>reveals </a:t>
            </a:r>
            <a:r>
              <a:rPr lang="en-US" altLang="zh-CN" dirty="0" smtClean="0"/>
              <a:t>the conflict between “the secrecy of government” and “the people’s right to be informed”. I think a country with an adequate law system should follow the rule of “the openness is common, the secrecy is exception.”</a:t>
            </a:r>
            <a:endParaRPr lang="zh-CN" altLang="en-US" dirty="0"/>
          </a:p>
        </p:txBody>
      </p:sp>
      <p:sp>
        <p:nvSpPr>
          <p:cNvPr id="26" name="TextBox 25"/>
          <p:cNvSpPr txBox="1"/>
          <p:nvPr/>
        </p:nvSpPr>
        <p:spPr>
          <a:xfrm>
            <a:off x="428596" y="4000504"/>
            <a:ext cx="4714908" cy="2031325"/>
          </a:xfrm>
          <a:prstGeom prst="rect">
            <a:avLst/>
          </a:prstGeom>
          <a:noFill/>
        </p:spPr>
        <p:txBody>
          <a:bodyPr wrap="square" rtlCol="0">
            <a:spAutoFit/>
          </a:bodyPr>
          <a:lstStyle/>
          <a:p>
            <a:r>
              <a:rPr lang="en-US" altLang="zh-CN" dirty="0" smtClean="0"/>
              <a:t>It’s a pity that many audience </a:t>
            </a:r>
            <a:r>
              <a:rPr lang="en-US" altLang="zh-CN" dirty="0" smtClean="0"/>
              <a:t>showed up to see </a:t>
            </a:r>
            <a:r>
              <a:rPr lang="en-US" altLang="zh-CN" dirty="0" smtClean="0"/>
              <a:t>the </a:t>
            </a:r>
            <a:r>
              <a:rPr lang="en-US" altLang="zh-CN" dirty="0" smtClean="0"/>
              <a:t>star actors</a:t>
            </a:r>
            <a:r>
              <a:rPr lang="en-US" altLang="zh-CN" dirty="0" smtClean="0"/>
              <a:t>. In fact, </a:t>
            </a:r>
            <a:r>
              <a:rPr lang="en-US" altLang="zh-CN" dirty="0" smtClean="0"/>
              <a:t>this </a:t>
            </a:r>
            <a:r>
              <a:rPr lang="en-US" altLang="zh-CN" dirty="0" smtClean="0"/>
              <a:t>drama was terrific too. </a:t>
            </a:r>
            <a:r>
              <a:rPr lang="en-US" altLang="zh-CN" dirty="0" smtClean="0"/>
              <a:t>The director </a:t>
            </a:r>
            <a:r>
              <a:rPr lang="en-US" altLang="zh-CN" dirty="0" smtClean="0"/>
              <a:t>is </a:t>
            </a:r>
            <a:r>
              <a:rPr lang="en-US" altLang="zh-CN" dirty="0" smtClean="0"/>
              <a:t>great. Actors </a:t>
            </a:r>
            <a:r>
              <a:rPr lang="en-US" altLang="zh-CN" dirty="0" smtClean="0"/>
              <a:t>are </a:t>
            </a:r>
            <a:r>
              <a:rPr lang="en-US" altLang="zh-CN" dirty="0" smtClean="0"/>
              <a:t>wonderful. The lines </a:t>
            </a:r>
            <a:r>
              <a:rPr lang="en-US" altLang="zh-CN" dirty="0" smtClean="0"/>
              <a:t>are </a:t>
            </a:r>
            <a:r>
              <a:rPr lang="en-US" altLang="zh-CN" dirty="0" smtClean="0"/>
              <a:t>smart. Even if the props </a:t>
            </a:r>
            <a:r>
              <a:rPr lang="en-US" altLang="zh-CN" dirty="0" smtClean="0"/>
              <a:t>were </a:t>
            </a:r>
            <a:r>
              <a:rPr lang="en-US" altLang="zh-CN" dirty="0" smtClean="0"/>
              <a:t>only several tables and chairs, the play </a:t>
            </a:r>
            <a:r>
              <a:rPr lang="en-US" altLang="zh-CN" dirty="0" smtClean="0"/>
              <a:t>was </a:t>
            </a:r>
            <a:r>
              <a:rPr lang="en-US" altLang="zh-CN" dirty="0" smtClean="0"/>
              <a:t>fabulous and well-worth watching.</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Snap11.jpg"/>
          <p:cNvPicPr>
            <a:picLocks noChangeAspect="1"/>
          </p:cNvPicPr>
          <p:nvPr/>
        </p:nvPicPr>
        <p:blipFill>
          <a:blip r:embed="rId2"/>
          <a:stretch>
            <a:fillRect/>
          </a:stretch>
        </p:blipFill>
        <p:spPr>
          <a:xfrm>
            <a:off x="4643438" y="357166"/>
            <a:ext cx="4500562" cy="2924175"/>
          </a:xfrm>
          <a:prstGeom prst="rect">
            <a:avLst/>
          </a:prstGeom>
        </p:spPr>
      </p:pic>
      <p:pic>
        <p:nvPicPr>
          <p:cNvPr id="5" name="图片 4" descr="Snap13.jpg"/>
          <p:cNvPicPr>
            <a:picLocks noChangeAspect="1"/>
          </p:cNvPicPr>
          <p:nvPr/>
        </p:nvPicPr>
        <p:blipFill>
          <a:blip r:embed="rId3"/>
          <a:stretch>
            <a:fillRect/>
          </a:stretch>
        </p:blipFill>
        <p:spPr>
          <a:xfrm>
            <a:off x="0" y="3714752"/>
            <a:ext cx="5381625" cy="2933700"/>
          </a:xfrm>
          <a:prstGeom prst="rect">
            <a:avLst/>
          </a:prstGeom>
        </p:spPr>
      </p:pic>
      <p:sp>
        <p:nvSpPr>
          <p:cNvPr id="6" name="TextBox 5"/>
          <p:cNvSpPr txBox="1"/>
          <p:nvPr/>
        </p:nvSpPr>
        <p:spPr>
          <a:xfrm>
            <a:off x="214282" y="642918"/>
            <a:ext cx="4357718" cy="2031325"/>
          </a:xfrm>
          <a:prstGeom prst="rect">
            <a:avLst/>
          </a:prstGeom>
          <a:noFill/>
        </p:spPr>
        <p:txBody>
          <a:bodyPr wrap="square" rtlCol="0">
            <a:spAutoFit/>
          </a:bodyPr>
          <a:lstStyle/>
          <a:p>
            <a:r>
              <a:rPr lang="en-US" altLang="zh-CN" dirty="0" smtClean="0"/>
              <a:t>It was </a:t>
            </a:r>
            <a:r>
              <a:rPr lang="en-US" altLang="zh-CN" dirty="0" smtClean="0"/>
              <a:t>my first time to watch an American play. </a:t>
            </a:r>
            <a:r>
              <a:rPr lang="en-US" altLang="zh-CN" dirty="0" smtClean="0"/>
              <a:t>Knowing it was about politics,  </a:t>
            </a:r>
            <a:r>
              <a:rPr lang="en-US" altLang="zh-CN" dirty="0" smtClean="0"/>
              <a:t>I thought it would be boring. However, the performance was great. I could understand the lines even if I didn’t look at the subtitles. I love the Act 2.</a:t>
            </a:r>
            <a:endParaRPr lang="zh-CN" altLang="en-US" dirty="0"/>
          </a:p>
        </p:txBody>
      </p:sp>
      <p:sp>
        <p:nvSpPr>
          <p:cNvPr id="7" name="TextBox 6"/>
          <p:cNvSpPr txBox="1"/>
          <p:nvPr/>
        </p:nvSpPr>
        <p:spPr>
          <a:xfrm>
            <a:off x="5429256" y="3857628"/>
            <a:ext cx="3500430" cy="2585323"/>
          </a:xfrm>
          <a:prstGeom prst="rect">
            <a:avLst/>
          </a:prstGeom>
          <a:noFill/>
        </p:spPr>
        <p:txBody>
          <a:bodyPr wrap="square" rtlCol="0">
            <a:spAutoFit/>
          </a:bodyPr>
          <a:lstStyle/>
          <a:p>
            <a:r>
              <a:rPr lang="en-US" altLang="zh-CN" dirty="0" smtClean="0"/>
              <a:t>It’s a play that I strongly recommend. It’s not only about the First Amendment, but also about people’s right to be informed. … How to judge it? The play didn’t give us an ultimate answer, but allow us to think about it by ourselves.</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Snap18.jpg"/>
          <p:cNvPicPr>
            <a:picLocks noGrp="1" noChangeAspect="1"/>
          </p:cNvPicPr>
          <p:nvPr>
            <p:ph idx="1"/>
          </p:nvPr>
        </p:nvPicPr>
        <p:blipFill>
          <a:blip r:embed="rId2"/>
          <a:stretch>
            <a:fillRect/>
          </a:stretch>
        </p:blipFill>
        <p:spPr>
          <a:xfrm>
            <a:off x="0" y="4210050"/>
            <a:ext cx="4643438" cy="2647950"/>
          </a:xfrm>
        </p:spPr>
      </p:pic>
      <p:pic>
        <p:nvPicPr>
          <p:cNvPr id="4" name="图片 3" descr="Snap9.jpg"/>
          <p:cNvPicPr>
            <a:picLocks noChangeAspect="1"/>
          </p:cNvPicPr>
          <p:nvPr/>
        </p:nvPicPr>
        <p:blipFill>
          <a:blip r:embed="rId3"/>
          <a:stretch>
            <a:fillRect/>
          </a:stretch>
        </p:blipFill>
        <p:spPr>
          <a:xfrm>
            <a:off x="3286116" y="1071546"/>
            <a:ext cx="5857885" cy="2609850"/>
          </a:xfrm>
          <a:prstGeom prst="rect">
            <a:avLst/>
          </a:prstGeom>
        </p:spPr>
      </p:pic>
      <p:sp>
        <p:nvSpPr>
          <p:cNvPr id="6" name="TextBox 5"/>
          <p:cNvSpPr txBox="1"/>
          <p:nvPr/>
        </p:nvSpPr>
        <p:spPr>
          <a:xfrm>
            <a:off x="571472" y="285728"/>
            <a:ext cx="4286280" cy="523220"/>
          </a:xfrm>
          <a:prstGeom prst="rect">
            <a:avLst/>
          </a:prstGeom>
          <a:noFill/>
        </p:spPr>
        <p:txBody>
          <a:bodyPr wrap="square" rtlCol="0">
            <a:spAutoFit/>
          </a:bodyPr>
          <a:lstStyle/>
          <a:p>
            <a:r>
              <a:rPr lang="en-US" altLang="zh-CN" sz="2800" b="1" dirty="0"/>
              <a:t>Neutral reviews</a:t>
            </a:r>
            <a:endParaRPr lang="zh-CN" altLang="en-US" sz="2800" b="1" dirty="0"/>
          </a:p>
        </p:txBody>
      </p:sp>
      <p:sp>
        <p:nvSpPr>
          <p:cNvPr id="8" name="TextBox 7"/>
          <p:cNvSpPr txBox="1"/>
          <p:nvPr/>
        </p:nvSpPr>
        <p:spPr>
          <a:xfrm>
            <a:off x="214282" y="1571612"/>
            <a:ext cx="3429024" cy="1477328"/>
          </a:xfrm>
          <a:prstGeom prst="rect">
            <a:avLst/>
          </a:prstGeom>
          <a:noFill/>
        </p:spPr>
        <p:txBody>
          <a:bodyPr wrap="square" rtlCol="0">
            <a:spAutoFit/>
          </a:bodyPr>
          <a:lstStyle/>
          <a:p>
            <a:r>
              <a:rPr lang="en-US" altLang="zh-CN" dirty="0" smtClean="0"/>
              <a:t>…This play is exploring the identity and ethnics of the media people. But can the value of NYT or WSP adapt to China?</a:t>
            </a:r>
            <a:endParaRPr lang="zh-CN" altLang="en-US" dirty="0"/>
          </a:p>
        </p:txBody>
      </p:sp>
      <p:sp>
        <p:nvSpPr>
          <p:cNvPr id="9" name="TextBox 8"/>
          <p:cNvSpPr txBox="1"/>
          <p:nvPr/>
        </p:nvSpPr>
        <p:spPr>
          <a:xfrm>
            <a:off x="4572000" y="4192510"/>
            <a:ext cx="4572000" cy="2031325"/>
          </a:xfrm>
          <a:prstGeom prst="rect">
            <a:avLst/>
          </a:prstGeom>
          <a:noFill/>
        </p:spPr>
        <p:txBody>
          <a:bodyPr wrap="square" rtlCol="0">
            <a:spAutoFit/>
          </a:bodyPr>
          <a:lstStyle/>
          <a:p>
            <a:r>
              <a:rPr lang="en-US" altLang="zh-CN" dirty="0" smtClean="0"/>
              <a:t>Although there was subtitle, they were too fast to read. The play presented us an important moment in the US history, which provided us a new angle to think about </a:t>
            </a:r>
            <a:r>
              <a:rPr lang="en-US" altLang="zh-CN" dirty="0" smtClean="0"/>
              <a:t>their </a:t>
            </a:r>
            <a:r>
              <a:rPr lang="en-US" altLang="zh-CN" dirty="0" smtClean="0"/>
              <a:t>people and </a:t>
            </a:r>
            <a:r>
              <a:rPr lang="en-US" altLang="zh-CN" dirty="0" smtClean="0"/>
              <a:t>system</a:t>
            </a:r>
            <a:r>
              <a:rPr lang="en-US" altLang="zh-CN" dirty="0" smtClean="0"/>
              <a:t>. The only shortcoming of the performance was </a:t>
            </a:r>
            <a:r>
              <a:rPr lang="en-US" altLang="zh-CN" dirty="0" smtClean="0"/>
              <a:t>their marketing strategy.</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Snap22.jpg"/>
          <p:cNvPicPr>
            <a:picLocks noGrp="1" noChangeAspect="1"/>
          </p:cNvPicPr>
          <p:nvPr>
            <p:ph idx="1"/>
          </p:nvPr>
        </p:nvPicPr>
        <p:blipFill>
          <a:blip r:embed="rId2"/>
          <a:stretch>
            <a:fillRect/>
          </a:stretch>
        </p:blipFill>
        <p:spPr>
          <a:xfrm>
            <a:off x="0" y="5000636"/>
            <a:ext cx="5072066" cy="904875"/>
          </a:xfrm>
        </p:spPr>
      </p:pic>
      <p:pic>
        <p:nvPicPr>
          <p:cNvPr id="4" name="图片 3" descr="Snap21.jpg"/>
          <p:cNvPicPr>
            <a:picLocks noChangeAspect="1"/>
          </p:cNvPicPr>
          <p:nvPr/>
        </p:nvPicPr>
        <p:blipFill>
          <a:blip r:embed="rId3"/>
          <a:stretch>
            <a:fillRect/>
          </a:stretch>
        </p:blipFill>
        <p:spPr>
          <a:xfrm>
            <a:off x="214282" y="1071546"/>
            <a:ext cx="2928958" cy="1485900"/>
          </a:xfrm>
          <a:prstGeom prst="rect">
            <a:avLst/>
          </a:prstGeom>
        </p:spPr>
      </p:pic>
      <p:pic>
        <p:nvPicPr>
          <p:cNvPr id="5" name="图片 4" descr="Snap20.jpg"/>
          <p:cNvPicPr>
            <a:picLocks noChangeAspect="1"/>
          </p:cNvPicPr>
          <p:nvPr/>
        </p:nvPicPr>
        <p:blipFill>
          <a:blip r:embed="rId4"/>
          <a:stretch>
            <a:fillRect/>
          </a:stretch>
        </p:blipFill>
        <p:spPr>
          <a:xfrm>
            <a:off x="5715008" y="3071810"/>
            <a:ext cx="3428992" cy="962025"/>
          </a:xfrm>
          <a:prstGeom prst="rect">
            <a:avLst/>
          </a:prstGeom>
        </p:spPr>
      </p:pic>
      <p:sp>
        <p:nvSpPr>
          <p:cNvPr id="7" name="TextBox 6"/>
          <p:cNvSpPr txBox="1"/>
          <p:nvPr/>
        </p:nvSpPr>
        <p:spPr>
          <a:xfrm>
            <a:off x="142844" y="357166"/>
            <a:ext cx="3571900" cy="523220"/>
          </a:xfrm>
          <a:prstGeom prst="rect">
            <a:avLst/>
          </a:prstGeom>
          <a:noFill/>
        </p:spPr>
        <p:txBody>
          <a:bodyPr wrap="square" rtlCol="0">
            <a:spAutoFit/>
          </a:bodyPr>
          <a:lstStyle/>
          <a:p>
            <a:r>
              <a:rPr lang="en-US" altLang="zh-CN" sz="2800" b="1" dirty="0" smtClean="0"/>
              <a:t>Negative reviews</a:t>
            </a:r>
            <a:endParaRPr lang="zh-CN" altLang="en-US" sz="2800" b="1" dirty="0"/>
          </a:p>
        </p:txBody>
      </p:sp>
      <p:sp>
        <p:nvSpPr>
          <p:cNvPr id="8" name="TextBox 7"/>
          <p:cNvSpPr txBox="1"/>
          <p:nvPr/>
        </p:nvSpPr>
        <p:spPr>
          <a:xfrm>
            <a:off x="3357554" y="714356"/>
            <a:ext cx="5786446" cy="2031325"/>
          </a:xfrm>
          <a:prstGeom prst="rect">
            <a:avLst/>
          </a:prstGeom>
          <a:noFill/>
        </p:spPr>
        <p:txBody>
          <a:bodyPr wrap="square" rtlCol="0">
            <a:spAutoFit/>
          </a:bodyPr>
          <a:lstStyle/>
          <a:p>
            <a:r>
              <a:rPr lang="en-US" altLang="zh-CN" dirty="0" smtClean="0"/>
              <a:t>The story of Top Secret would never appear in China. Our current social and political environment  is actually contradictory to what is in the play. This play could pass the censorship probably because the support from the American Embassy. It’s an explicit marketing of American spirit.</a:t>
            </a:r>
            <a:endParaRPr lang="zh-CN" altLang="en-US" dirty="0"/>
          </a:p>
        </p:txBody>
      </p:sp>
      <p:sp>
        <p:nvSpPr>
          <p:cNvPr id="9" name="TextBox 8"/>
          <p:cNvSpPr txBox="1"/>
          <p:nvPr/>
        </p:nvSpPr>
        <p:spPr>
          <a:xfrm>
            <a:off x="0" y="2951804"/>
            <a:ext cx="5786446" cy="1477328"/>
          </a:xfrm>
          <a:prstGeom prst="rect">
            <a:avLst/>
          </a:prstGeom>
          <a:noFill/>
        </p:spPr>
        <p:txBody>
          <a:bodyPr wrap="square" rtlCol="0">
            <a:spAutoFit/>
          </a:bodyPr>
          <a:lstStyle/>
          <a:p>
            <a:r>
              <a:rPr lang="en-US" altLang="zh-CN" dirty="0" smtClean="0"/>
              <a:t>The play was bad. I’m confused about why the audience were laughing and applauding, which were ridiculous. They handed out the brochure to us because they knew we couldn’t understand it without the introductions on the brochure.</a:t>
            </a:r>
            <a:endParaRPr lang="zh-CN" altLang="en-US" dirty="0"/>
          </a:p>
        </p:txBody>
      </p:sp>
      <p:sp>
        <p:nvSpPr>
          <p:cNvPr id="10" name="TextBox 9"/>
          <p:cNvSpPr txBox="1"/>
          <p:nvPr/>
        </p:nvSpPr>
        <p:spPr>
          <a:xfrm>
            <a:off x="5072066" y="5000636"/>
            <a:ext cx="4071934" cy="923330"/>
          </a:xfrm>
          <a:prstGeom prst="rect">
            <a:avLst/>
          </a:prstGeom>
          <a:noFill/>
        </p:spPr>
        <p:txBody>
          <a:bodyPr wrap="square" rtlCol="0">
            <a:spAutoFit/>
          </a:bodyPr>
          <a:lstStyle/>
          <a:p>
            <a:r>
              <a:rPr lang="en-US" altLang="zh-CN" dirty="0" smtClean="0"/>
              <a:t>I knew it would be an “English corner</a:t>
            </a:r>
            <a:r>
              <a:rPr lang="en-US" altLang="zh-CN" dirty="0" smtClean="0"/>
              <a:t>”* </a:t>
            </a:r>
            <a:r>
              <a:rPr lang="en-US" altLang="zh-CN" dirty="0" smtClean="0"/>
              <a:t>when I heard about the play. It turned out to be true.</a:t>
            </a:r>
            <a:endParaRPr lang="zh-CN" altLang="en-US" dirty="0"/>
          </a:p>
        </p:txBody>
      </p:sp>
      <p:sp>
        <p:nvSpPr>
          <p:cNvPr id="11" name="TextBox 10"/>
          <p:cNvSpPr txBox="1"/>
          <p:nvPr/>
        </p:nvSpPr>
        <p:spPr>
          <a:xfrm>
            <a:off x="4500530" y="6319391"/>
            <a:ext cx="4643470" cy="538609"/>
          </a:xfrm>
          <a:prstGeom prst="rect">
            <a:avLst/>
          </a:prstGeom>
          <a:noFill/>
        </p:spPr>
        <p:txBody>
          <a:bodyPr wrap="square" rtlCol="0">
            <a:spAutoFit/>
          </a:bodyPr>
          <a:lstStyle/>
          <a:p>
            <a:r>
              <a:rPr lang="en-US" altLang="zh-CN" dirty="0" smtClean="0"/>
              <a:t>*</a:t>
            </a:r>
            <a:r>
              <a:rPr lang="en-US" altLang="zh-CN" sz="1100" dirty="0" smtClean="0"/>
              <a:t>English corner is the place in many Chinese cities where people gather and practice their spoken English.</a:t>
            </a:r>
            <a:endParaRPr lang="zh-CN" alt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Snap7.jpg"/>
          <p:cNvPicPr>
            <a:picLocks noChangeAspect="1"/>
          </p:cNvPicPr>
          <p:nvPr/>
        </p:nvPicPr>
        <p:blipFill>
          <a:blip r:embed="rId2"/>
          <a:stretch>
            <a:fillRect/>
          </a:stretch>
        </p:blipFill>
        <p:spPr>
          <a:xfrm>
            <a:off x="71406" y="3154328"/>
            <a:ext cx="4857784" cy="3703672"/>
          </a:xfrm>
          <a:prstGeom prst="rect">
            <a:avLst/>
          </a:prstGeom>
        </p:spPr>
      </p:pic>
      <p:sp>
        <p:nvSpPr>
          <p:cNvPr id="5" name="TextBox 4"/>
          <p:cNvSpPr txBox="1"/>
          <p:nvPr/>
        </p:nvSpPr>
        <p:spPr>
          <a:xfrm>
            <a:off x="5500694" y="5500702"/>
            <a:ext cx="3571868" cy="1477328"/>
          </a:xfrm>
          <a:prstGeom prst="rect">
            <a:avLst/>
          </a:prstGeom>
          <a:noFill/>
        </p:spPr>
        <p:txBody>
          <a:bodyPr wrap="square" rtlCol="0">
            <a:spAutoFit/>
          </a:bodyPr>
          <a:lstStyle/>
          <a:p>
            <a:r>
              <a:rPr lang="en-US" altLang="zh-CN" dirty="0" smtClean="0"/>
              <a:t>Your promotion is not enough! So many people still don’t know. If @</a:t>
            </a:r>
            <a:r>
              <a:rPr lang="zh-CN" altLang="en-US" dirty="0" smtClean="0"/>
              <a:t>人人影视 </a:t>
            </a:r>
            <a:r>
              <a:rPr lang="en-US" altLang="zh-CN" dirty="0" smtClean="0"/>
              <a:t>didn’t </a:t>
            </a:r>
            <a:r>
              <a:rPr lang="en-US" altLang="zh-CN" dirty="0" smtClean="0"/>
              <a:t>post </a:t>
            </a:r>
            <a:r>
              <a:rPr lang="en-US" altLang="zh-CN" dirty="0" smtClean="0"/>
              <a:t>the news, I won’t know about it</a:t>
            </a:r>
            <a:endParaRPr lang="zh-CN" altLang="en-US" dirty="0"/>
          </a:p>
        </p:txBody>
      </p:sp>
      <p:cxnSp>
        <p:nvCxnSpPr>
          <p:cNvPr id="6" name="直接箭头连接符 5"/>
          <p:cNvCxnSpPr/>
          <p:nvPr/>
        </p:nvCxnSpPr>
        <p:spPr>
          <a:xfrm rot="5400000" flipH="1" flipV="1">
            <a:off x="3214690" y="5072062"/>
            <a:ext cx="3571876"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00726" y="5072074"/>
            <a:ext cx="3714744" cy="369332"/>
          </a:xfrm>
          <a:prstGeom prst="rect">
            <a:avLst/>
          </a:prstGeom>
          <a:noFill/>
        </p:spPr>
        <p:txBody>
          <a:bodyPr wrap="square" rtlCol="0">
            <a:spAutoFit/>
          </a:bodyPr>
          <a:lstStyle/>
          <a:p>
            <a:r>
              <a:rPr lang="en-US" altLang="zh-CN" dirty="0" smtClean="0"/>
              <a:t>Obviously now you know it </a:t>
            </a:r>
            <a:r>
              <a:rPr lang="en-US" altLang="zh-CN" dirty="0" smtClean="0">
                <a:sym typeface="Wingdings" pitchFamily="2" charset="2"/>
              </a:rPr>
              <a:t></a:t>
            </a:r>
            <a:endParaRPr lang="zh-CN" altLang="en-US" dirty="0"/>
          </a:p>
        </p:txBody>
      </p:sp>
      <p:sp>
        <p:nvSpPr>
          <p:cNvPr id="8" name="TextBox 7"/>
          <p:cNvSpPr txBox="1"/>
          <p:nvPr/>
        </p:nvSpPr>
        <p:spPr>
          <a:xfrm>
            <a:off x="5500694" y="4357694"/>
            <a:ext cx="3429024" cy="646331"/>
          </a:xfrm>
          <a:prstGeom prst="rect">
            <a:avLst/>
          </a:prstGeom>
          <a:noFill/>
        </p:spPr>
        <p:txBody>
          <a:bodyPr wrap="square" rtlCol="0">
            <a:spAutoFit/>
          </a:bodyPr>
          <a:lstStyle/>
          <a:p>
            <a:r>
              <a:rPr lang="en-US" altLang="zh-CN" dirty="0" smtClean="0"/>
              <a:t>But many people still don’t know. I’m worrying about it</a:t>
            </a:r>
            <a:endParaRPr lang="zh-CN" altLang="en-US" dirty="0"/>
          </a:p>
        </p:txBody>
      </p:sp>
      <p:sp>
        <p:nvSpPr>
          <p:cNvPr id="9" name="TextBox 8"/>
          <p:cNvSpPr txBox="1"/>
          <p:nvPr/>
        </p:nvSpPr>
        <p:spPr>
          <a:xfrm>
            <a:off x="5429256" y="3143248"/>
            <a:ext cx="3357586" cy="1200329"/>
          </a:xfrm>
          <a:prstGeom prst="rect">
            <a:avLst/>
          </a:prstGeom>
          <a:noFill/>
        </p:spPr>
        <p:txBody>
          <a:bodyPr wrap="square" rtlCol="0">
            <a:spAutoFit/>
          </a:bodyPr>
          <a:lstStyle/>
          <a:p>
            <a:r>
              <a:rPr lang="en-US" altLang="zh-CN" dirty="0" smtClean="0"/>
              <a:t>Thank you very much</a:t>
            </a:r>
            <a:r>
              <a:rPr lang="zh-CN" altLang="en-US" dirty="0" smtClean="0"/>
              <a:t>！ </a:t>
            </a:r>
            <a:r>
              <a:rPr lang="en-US" altLang="zh-CN" dirty="0" smtClean="0"/>
              <a:t>Don’t worry. Our partner in China is very professional, and they will do it well!</a:t>
            </a:r>
            <a:endParaRPr lang="zh-CN" altLang="en-US" dirty="0"/>
          </a:p>
        </p:txBody>
      </p:sp>
      <p:sp>
        <p:nvSpPr>
          <p:cNvPr id="10" name="TextBox 9"/>
          <p:cNvSpPr txBox="1"/>
          <p:nvPr/>
        </p:nvSpPr>
        <p:spPr>
          <a:xfrm>
            <a:off x="5072066" y="3131106"/>
            <a:ext cx="500066" cy="369332"/>
          </a:xfrm>
          <a:prstGeom prst="rect">
            <a:avLst/>
          </a:prstGeom>
          <a:noFill/>
        </p:spPr>
        <p:txBody>
          <a:bodyPr wrap="square" rtlCol="0">
            <a:spAutoFit/>
          </a:bodyPr>
          <a:lstStyle/>
          <a:p>
            <a:r>
              <a:rPr lang="en-US" altLang="zh-CN" dirty="0" smtClean="0"/>
              <a:t>M:</a:t>
            </a:r>
            <a:endParaRPr lang="zh-CN" altLang="en-US" dirty="0"/>
          </a:p>
        </p:txBody>
      </p:sp>
      <p:sp>
        <p:nvSpPr>
          <p:cNvPr id="11" name="TextBox 10"/>
          <p:cNvSpPr txBox="1"/>
          <p:nvPr/>
        </p:nvSpPr>
        <p:spPr>
          <a:xfrm>
            <a:off x="5072066" y="5072074"/>
            <a:ext cx="500066" cy="369332"/>
          </a:xfrm>
          <a:prstGeom prst="rect">
            <a:avLst/>
          </a:prstGeom>
          <a:noFill/>
        </p:spPr>
        <p:txBody>
          <a:bodyPr wrap="square" rtlCol="0">
            <a:spAutoFit/>
          </a:bodyPr>
          <a:lstStyle/>
          <a:p>
            <a:r>
              <a:rPr lang="en-US" altLang="zh-CN" dirty="0" smtClean="0"/>
              <a:t>M:</a:t>
            </a:r>
            <a:endParaRPr lang="zh-CN" altLang="en-US" dirty="0"/>
          </a:p>
        </p:txBody>
      </p:sp>
      <p:sp>
        <p:nvSpPr>
          <p:cNvPr id="12" name="TextBox 11"/>
          <p:cNvSpPr txBox="1"/>
          <p:nvPr/>
        </p:nvSpPr>
        <p:spPr>
          <a:xfrm>
            <a:off x="5072066" y="5643578"/>
            <a:ext cx="500066" cy="369332"/>
          </a:xfrm>
          <a:prstGeom prst="rect">
            <a:avLst/>
          </a:prstGeom>
          <a:noFill/>
        </p:spPr>
        <p:txBody>
          <a:bodyPr wrap="square" rtlCol="0">
            <a:spAutoFit/>
          </a:bodyPr>
          <a:lstStyle/>
          <a:p>
            <a:r>
              <a:rPr lang="en-US" altLang="zh-CN" dirty="0" smtClean="0"/>
              <a:t>A:</a:t>
            </a:r>
            <a:endParaRPr lang="zh-CN" altLang="en-US" dirty="0"/>
          </a:p>
        </p:txBody>
      </p:sp>
      <p:sp>
        <p:nvSpPr>
          <p:cNvPr id="13" name="TextBox 12"/>
          <p:cNvSpPr txBox="1"/>
          <p:nvPr/>
        </p:nvSpPr>
        <p:spPr>
          <a:xfrm>
            <a:off x="5072066" y="4357694"/>
            <a:ext cx="500066" cy="369332"/>
          </a:xfrm>
          <a:prstGeom prst="rect">
            <a:avLst/>
          </a:prstGeom>
          <a:noFill/>
        </p:spPr>
        <p:txBody>
          <a:bodyPr wrap="square" rtlCol="0">
            <a:spAutoFit/>
          </a:bodyPr>
          <a:lstStyle/>
          <a:p>
            <a:r>
              <a:rPr lang="en-US" altLang="zh-CN" dirty="0" smtClean="0"/>
              <a:t>A:</a:t>
            </a:r>
            <a:endParaRPr lang="zh-CN" altLang="en-US" dirty="0"/>
          </a:p>
        </p:txBody>
      </p:sp>
      <p:pic>
        <p:nvPicPr>
          <p:cNvPr id="14" name="图片 13" descr="Snap8.jpg"/>
          <p:cNvPicPr>
            <a:picLocks noChangeAspect="1"/>
          </p:cNvPicPr>
          <p:nvPr/>
        </p:nvPicPr>
        <p:blipFill>
          <a:blip r:embed="rId3"/>
          <a:srcRect b="67591"/>
          <a:stretch>
            <a:fillRect/>
          </a:stretch>
        </p:blipFill>
        <p:spPr>
          <a:xfrm>
            <a:off x="0" y="0"/>
            <a:ext cx="6215074" cy="1628772"/>
          </a:xfrm>
          <a:prstGeom prst="rect">
            <a:avLst/>
          </a:prstGeom>
        </p:spPr>
      </p:pic>
      <p:sp>
        <p:nvSpPr>
          <p:cNvPr id="15" name="TextBox 14"/>
          <p:cNvSpPr txBox="1"/>
          <p:nvPr/>
        </p:nvSpPr>
        <p:spPr>
          <a:xfrm>
            <a:off x="214282" y="1571612"/>
            <a:ext cx="7358114" cy="1200329"/>
          </a:xfrm>
          <a:prstGeom prst="rect">
            <a:avLst/>
          </a:prstGeom>
          <a:noFill/>
        </p:spPr>
        <p:txBody>
          <a:bodyPr wrap="square" rtlCol="0">
            <a:spAutoFit/>
          </a:bodyPr>
          <a:lstStyle/>
          <a:p>
            <a:r>
              <a:rPr lang="en-US" altLang="zh-CN" dirty="0" smtClean="0"/>
              <a:t>Why </a:t>
            </a:r>
            <a:r>
              <a:rPr lang="en-US" altLang="zh-CN" dirty="0" err="1" smtClean="0"/>
              <a:t>Beida’s</a:t>
            </a:r>
            <a:r>
              <a:rPr lang="en-US" altLang="zh-CN" dirty="0" smtClean="0"/>
              <a:t> theater doesn’t have an air conditioner? The actors </a:t>
            </a:r>
            <a:r>
              <a:rPr lang="en-US" altLang="zh-CN" dirty="0" smtClean="0"/>
              <a:t>were </a:t>
            </a:r>
            <a:r>
              <a:rPr lang="en-US" altLang="zh-CN" dirty="0" smtClean="0"/>
              <a:t>freezing, and are running their noses.  My hands were cold, and I was shaking. </a:t>
            </a:r>
            <a:r>
              <a:rPr lang="en-US" altLang="zh-CN" dirty="0" err="1" smtClean="0"/>
              <a:t>Beida</a:t>
            </a:r>
            <a:r>
              <a:rPr lang="en-US" altLang="zh-CN" dirty="0" smtClean="0"/>
              <a:t> you did 99%, why didn’t you complete the last 1%? Disappointed.</a:t>
            </a:r>
            <a:endParaRPr lang="zh-CN" altLang="en-US" dirty="0"/>
          </a:p>
        </p:txBody>
      </p:sp>
      <p:sp>
        <p:nvSpPr>
          <p:cNvPr id="16" name="TextBox 15"/>
          <p:cNvSpPr txBox="1"/>
          <p:nvPr/>
        </p:nvSpPr>
        <p:spPr>
          <a:xfrm>
            <a:off x="6500794" y="357166"/>
            <a:ext cx="2643206" cy="523220"/>
          </a:xfrm>
          <a:prstGeom prst="rect">
            <a:avLst/>
          </a:prstGeom>
          <a:noFill/>
        </p:spPr>
        <p:txBody>
          <a:bodyPr wrap="square" rtlCol="0">
            <a:spAutoFit/>
          </a:bodyPr>
          <a:lstStyle/>
          <a:p>
            <a:r>
              <a:rPr lang="en-US" altLang="zh-CN" sz="2800" b="1" dirty="0"/>
              <a:t>Problems</a:t>
            </a:r>
            <a:endParaRPr lang="zh-CN" altLang="en-US" sz="28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evaluation.jpg"/>
          <p:cNvPicPr>
            <a:picLocks noChangeAspect="1"/>
          </p:cNvPicPr>
          <p:nvPr/>
        </p:nvPicPr>
        <p:blipFill>
          <a:blip r:embed="rId2" cstate="print"/>
          <a:stretch>
            <a:fillRect/>
          </a:stretch>
        </p:blipFill>
        <p:spPr>
          <a:xfrm>
            <a:off x="1357290" y="571480"/>
            <a:ext cx="6469380" cy="4309110"/>
          </a:xfrm>
          <a:prstGeom prst="rect">
            <a:avLst/>
          </a:prstGeom>
        </p:spPr>
      </p:pic>
      <p:sp>
        <p:nvSpPr>
          <p:cNvPr id="5" name="TextBox 4"/>
          <p:cNvSpPr txBox="1"/>
          <p:nvPr/>
        </p:nvSpPr>
        <p:spPr>
          <a:xfrm>
            <a:off x="2428860" y="5000636"/>
            <a:ext cx="5143536" cy="707886"/>
          </a:xfrm>
          <a:prstGeom prst="rect">
            <a:avLst/>
          </a:prstGeom>
          <a:noFill/>
        </p:spPr>
        <p:txBody>
          <a:bodyPr wrap="square" rtlCol="0">
            <a:spAutoFit/>
          </a:bodyPr>
          <a:lstStyle/>
          <a:p>
            <a:r>
              <a:rPr lang="en-US" altLang="zh-CN" sz="4000" dirty="0" smtClean="0"/>
              <a:t>Part3: Evaluation</a:t>
            </a:r>
            <a:endParaRPr lang="zh-CN" alt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Content creation: 8/10</a:t>
            </a:r>
          </a:p>
          <a:p>
            <a:r>
              <a:rPr lang="en-US" altLang="zh-CN" dirty="0" smtClean="0"/>
              <a:t>Connecting/transformation</a:t>
            </a:r>
            <a:r>
              <a:rPr lang="en-US" altLang="zh-CN" dirty="0" smtClean="0"/>
              <a:t>: 6/10</a:t>
            </a:r>
          </a:p>
          <a:p>
            <a:r>
              <a:rPr lang="en-US" altLang="zh-CN" dirty="0" smtClean="0"/>
              <a:t>Analysis: 5/10</a:t>
            </a:r>
          </a:p>
          <a:p>
            <a:endParaRPr lang="en-US" altLang="zh-CN" dirty="0"/>
          </a:p>
          <a:p>
            <a:r>
              <a:rPr lang="en-US" altLang="zh-CN" dirty="0" smtClean="0"/>
              <a:t>Audience targeting: 7/10</a:t>
            </a:r>
          </a:p>
          <a:p>
            <a:r>
              <a:rPr lang="en-US" altLang="zh-CN" dirty="0" smtClean="0"/>
              <a:t>Overall promotion: 7/10</a:t>
            </a:r>
            <a:endParaRPr lang="zh-CN" altLang="en-US" dirty="0"/>
          </a:p>
        </p:txBody>
      </p:sp>
      <p:sp>
        <p:nvSpPr>
          <p:cNvPr id="2" name="标题 1"/>
          <p:cNvSpPr>
            <a:spLocks noGrp="1"/>
          </p:cNvSpPr>
          <p:nvPr>
            <p:ph type="title"/>
          </p:nvPr>
        </p:nvSpPr>
        <p:spPr/>
        <p:txBody>
          <a:bodyPr/>
          <a:lstStyle/>
          <a:p>
            <a:r>
              <a:rPr lang="en-US" altLang="zh-CN" dirty="0" smtClean="0"/>
              <a:t>Evaluation</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Prepare it early</a:t>
            </a:r>
          </a:p>
          <a:p>
            <a:r>
              <a:rPr lang="en-US" altLang="zh-CN" dirty="0" smtClean="0"/>
              <a:t>Take all available resources into consideration beforehand (efficient communication </a:t>
            </a:r>
            <a:r>
              <a:rPr lang="en-US" altLang="zh-CN" dirty="0" smtClean="0"/>
              <a:t>among </a:t>
            </a:r>
            <a:r>
              <a:rPr lang="en-US" altLang="zh-CN" dirty="0" smtClean="0"/>
              <a:t>all parties involved)</a:t>
            </a:r>
          </a:p>
          <a:p>
            <a:r>
              <a:rPr lang="en-US" altLang="zh-CN" dirty="0" smtClean="0"/>
              <a:t>Analyze it better</a:t>
            </a:r>
          </a:p>
          <a:p>
            <a:r>
              <a:rPr lang="en-US" altLang="zh-CN" dirty="0" smtClean="0"/>
              <a:t>Beware of the backfire of the strategy (consistency)</a:t>
            </a:r>
          </a:p>
          <a:p>
            <a:endParaRPr lang="zh-CN" altLang="en-US" dirty="0"/>
          </a:p>
        </p:txBody>
      </p:sp>
      <p:sp>
        <p:nvSpPr>
          <p:cNvPr id="2" name="标题 1"/>
          <p:cNvSpPr>
            <a:spLocks noGrp="1"/>
          </p:cNvSpPr>
          <p:nvPr>
            <p:ph type="title"/>
          </p:nvPr>
        </p:nvSpPr>
        <p:spPr/>
        <p:txBody>
          <a:bodyPr/>
          <a:lstStyle/>
          <a:p>
            <a:r>
              <a:rPr lang="en-US" altLang="zh-CN" dirty="0" smtClean="0"/>
              <a:t>How to do it better</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thank-you.jpg"/>
          <p:cNvPicPr>
            <a:picLocks noGrp="1" noChangeAspect="1"/>
          </p:cNvPicPr>
          <p:nvPr>
            <p:ph idx="1"/>
          </p:nvPr>
        </p:nvPicPr>
        <p:blipFill>
          <a:blip r:embed="rId2"/>
          <a:stretch>
            <a:fillRect/>
          </a:stretch>
        </p:blipFill>
        <p:spPr>
          <a:xfrm>
            <a:off x="0" y="0"/>
            <a:ext cx="9144000" cy="6858000"/>
          </a:xfrm>
        </p:spPr>
      </p:pic>
      <p:sp>
        <p:nvSpPr>
          <p:cNvPr id="2" name="标题 1"/>
          <p:cNvSpPr>
            <a:spLocks noGrp="1"/>
          </p:cNvSpPr>
          <p:nvPr>
            <p:ph type="title"/>
          </p:nvPr>
        </p:nvSpPr>
        <p:spPr/>
        <p:txBody>
          <a:bodyPr/>
          <a:lstStyle/>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71736" y="2357430"/>
            <a:ext cx="4714908" cy="2668599"/>
          </a:xfrm>
        </p:spPr>
        <p:txBody>
          <a:bodyPr>
            <a:normAutofit/>
          </a:bodyPr>
          <a:lstStyle/>
          <a:p>
            <a:pPr>
              <a:buNone/>
            </a:pPr>
            <a:r>
              <a:rPr lang="en-US" altLang="zh-CN" sz="3600" dirty="0" smtClean="0"/>
              <a:t>Part1: Our work</a:t>
            </a:r>
          </a:p>
          <a:p>
            <a:pPr>
              <a:buNone/>
            </a:pPr>
            <a:endParaRPr lang="en-US" altLang="zh-CN" sz="800" dirty="0" smtClean="0"/>
          </a:p>
          <a:p>
            <a:pPr>
              <a:buNone/>
            </a:pPr>
            <a:r>
              <a:rPr lang="en-US" altLang="zh-CN" sz="3600" dirty="0" smtClean="0"/>
              <a:t>Part2: Feedbacks</a:t>
            </a:r>
          </a:p>
          <a:p>
            <a:pPr>
              <a:buNone/>
            </a:pPr>
            <a:endParaRPr lang="en-US" altLang="zh-CN" sz="800" dirty="0"/>
          </a:p>
          <a:p>
            <a:pPr>
              <a:buNone/>
            </a:pPr>
            <a:r>
              <a:rPr lang="en-US" altLang="zh-CN" sz="3600" dirty="0" smtClean="0"/>
              <a:t>Part3: Evaluation</a:t>
            </a:r>
            <a:endParaRPr lang="zh-CN" altLang="en-US" sz="3600" dirty="0"/>
          </a:p>
        </p:txBody>
      </p:sp>
      <p:sp>
        <p:nvSpPr>
          <p:cNvPr id="2" name="标题 1"/>
          <p:cNvSpPr>
            <a:spLocks noGrp="1"/>
          </p:cNvSpPr>
          <p:nvPr>
            <p:ph type="title"/>
          </p:nvPr>
        </p:nvSpPr>
        <p:spPr/>
        <p:txBody>
          <a:bodyPr/>
          <a:lstStyle/>
          <a:p>
            <a:r>
              <a:rPr lang="en-US" altLang="zh-CN" dirty="0" smtClean="0"/>
              <a:t>Contents</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musicians-work-hard.png"/>
          <p:cNvPicPr>
            <a:picLocks noChangeAspect="1"/>
          </p:cNvPicPr>
          <p:nvPr/>
        </p:nvPicPr>
        <p:blipFill>
          <a:blip r:embed="rId2"/>
          <a:stretch>
            <a:fillRect/>
          </a:stretch>
        </p:blipFill>
        <p:spPr>
          <a:xfrm>
            <a:off x="1928794" y="428604"/>
            <a:ext cx="5048263" cy="4421836"/>
          </a:xfrm>
          <a:prstGeom prst="rect">
            <a:avLst/>
          </a:prstGeom>
        </p:spPr>
      </p:pic>
      <p:sp>
        <p:nvSpPr>
          <p:cNvPr id="5" name="TextBox 4"/>
          <p:cNvSpPr txBox="1"/>
          <p:nvPr/>
        </p:nvSpPr>
        <p:spPr>
          <a:xfrm>
            <a:off x="2500298" y="5000636"/>
            <a:ext cx="5143536" cy="707886"/>
          </a:xfrm>
          <a:prstGeom prst="rect">
            <a:avLst/>
          </a:prstGeom>
          <a:noFill/>
        </p:spPr>
        <p:txBody>
          <a:bodyPr wrap="square" rtlCol="0">
            <a:spAutoFit/>
          </a:bodyPr>
          <a:lstStyle/>
          <a:p>
            <a:r>
              <a:rPr lang="en-US" altLang="zh-CN" sz="4000" dirty="0"/>
              <a:t>Part1: Our Work</a:t>
            </a:r>
            <a:endParaRPr lang="zh-CN" alt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Identity</a:t>
            </a:r>
            <a:endParaRPr lang="zh-CN" altLang="en-US" dirty="0"/>
          </a:p>
        </p:txBody>
      </p:sp>
      <p:pic>
        <p:nvPicPr>
          <p:cNvPr id="4" name="图片 3" descr="Snap1.jpg"/>
          <p:cNvPicPr>
            <a:picLocks noChangeAspect="1"/>
          </p:cNvPicPr>
          <p:nvPr/>
        </p:nvPicPr>
        <p:blipFill>
          <a:blip r:embed="rId2"/>
          <a:stretch>
            <a:fillRect/>
          </a:stretch>
        </p:blipFill>
        <p:spPr>
          <a:xfrm>
            <a:off x="3214678" y="214290"/>
            <a:ext cx="5662611" cy="1643074"/>
          </a:xfrm>
          <a:prstGeom prst="rect">
            <a:avLst/>
          </a:prstGeom>
          <a:ln w="38100">
            <a:solidFill>
              <a:schemeClr val="tx1"/>
            </a:solidFill>
          </a:ln>
        </p:spPr>
      </p:pic>
      <p:sp>
        <p:nvSpPr>
          <p:cNvPr id="7" name="内容占位符 3"/>
          <p:cNvSpPr>
            <a:spLocks noGrp="1"/>
          </p:cNvSpPr>
          <p:nvPr>
            <p:ph idx="1"/>
          </p:nvPr>
        </p:nvSpPr>
        <p:spPr>
          <a:xfrm>
            <a:off x="285720" y="1928802"/>
            <a:ext cx="8229600" cy="3714776"/>
          </a:xfrm>
        </p:spPr>
        <p:txBody>
          <a:bodyPr>
            <a:normAutofit/>
          </a:bodyPr>
          <a:lstStyle/>
          <a:p>
            <a:r>
              <a:rPr lang="en-US" altLang="zh-CN" dirty="0" smtClean="0"/>
              <a:t>Identity of the account</a:t>
            </a:r>
          </a:p>
          <a:p>
            <a:endParaRPr lang="en-US" altLang="zh-CN" dirty="0" smtClean="0"/>
          </a:p>
          <a:p>
            <a:endParaRPr lang="en-US" altLang="zh-CN" dirty="0" smtClean="0"/>
          </a:p>
          <a:p>
            <a:endParaRPr lang="en-US" altLang="zh-CN" dirty="0" smtClean="0"/>
          </a:p>
          <a:p>
            <a:endParaRPr lang="en-US" altLang="zh-CN" dirty="0" smtClean="0"/>
          </a:p>
          <a:p>
            <a:r>
              <a:rPr lang="en-US" altLang="zh-CN" dirty="0" smtClean="0"/>
              <a:t>Identity of the person behind the account</a:t>
            </a:r>
            <a:endParaRPr lang="zh-CN" altLang="en-US" dirty="0"/>
          </a:p>
        </p:txBody>
      </p:sp>
      <p:sp>
        <p:nvSpPr>
          <p:cNvPr id="9" name="圆角矩形 8"/>
          <p:cNvSpPr/>
          <p:nvPr/>
        </p:nvSpPr>
        <p:spPr>
          <a:xfrm>
            <a:off x="1214414" y="2571744"/>
            <a:ext cx="6786610"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t>Account’s Identity: Official account of the play</a:t>
            </a:r>
          </a:p>
          <a:p>
            <a:r>
              <a:rPr lang="en-US" altLang="zh-CN" sz="2000" b="1" dirty="0" smtClean="0"/>
              <a:t>Company: Los Angeles Theater</a:t>
            </a:r>
          </a:p>
          <a:p>
            <a:r>
              <a:rPr lang="en-US" altLang="zh-CN" sz="2000" b="1" dirty="0" smtClean="0"/>
              <a:t>Location: Los Angeles</a:t>
            </a:r>
          </a:p>
        </p:txBody>
      </p:sp>
      <p:sp>
        <p:nvSpPr>
          <p:cNvPr id="10" name="圆角矩形 9"/>
          <p:cNvSpPr/>
          <p:nvPr/>
        </p:nvSpPr>
        <p:spPr>
          <a:xfrm>
            <a:off x="1000100" y="4857760"/>
            <a:ext cx="7358114" cy="1143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t>My Identity: A Chinese employee of Los Angeles Theater</a:t>
            </a:r>
          </a:p>
          <a:p>
            <a:r>
              <a:rPr lang="en-US" altLang="zh-CN" sz="2000" b="1" dirty="0"/>
              <a:t>Location: Los Angeles </a:t>
            </a:r>
            <a:endParaRPr lang="zh-CN" altLang="en-US"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General Strategy</a:t>
            </a:r>
            <a:endParaRPr lang="zh-CN" altLang="en-US" dirty="0"/>
          </a:p>
        </p:txBody>
      </p:sp>
      <p:sp>
        <p:nvSpPr>
          <p:cNvPr id="5" name="椭圆 4"/>
          <p:cNvSpPr/>
          <p:nvPr/>
        </p:nvSpPr>
        <p:spPr>
          <a:xfrm>
            <a:off x="1643042" y="1551201"/>
            <a:ext cx="642942" cy="734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214414" y="2694209"/>
            <a:ext cx="1571636" cy="1387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Main Account</a:t>
            </a:r>
            <a:endParaRPr lang="zh-CN" altLang="en-US" dirty="0"/>
          </a:p>
        </p:txBody>
      </p:sp>
      <p:sp>
        <p:nvSpPr>
          <p:cNvPr id="8" name="椭圆 7"/>
          <p:cNvSpPr/>
          <p:nvPr/>
        </p:nvSpPr>
        <p:spPr>
          <a:xfrm>
            <a:off x="3214678" y="3051399"/>
            <a:ext cx="642942" cy="734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14480" y="4480159"/>
            <a:ext cx="642942" cy="734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a:stCxn id="7" idx="2"/>
            <a:endCxn id="16" idx="6"/>
          </p:cNvCxnSpPr>
          <p:nvPr/>
        </p:nvCxnSpPr>
        <p:spPr>
          <a:xfrm rot="10800000" flipV="1">
            <a:off x="857224" y="3388178"/>
            <a:ext cx="357190" cy="1020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7" idx="6"/>
            <a:endCxn id="8" idx="2"/>
          </p:cNvCxnSpPr>
          <p:nvPr/>
        </p:nvCxnSpPr>
        <p:spPr>
          <a:xfrm>
            <a:off x="2786050" y="3388179"/>
            <a:ext cx="428628" cy="3061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14282" y="3030988"/>
            <a:ext cx="642942" cy="734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a:stCxn id="7" idx="4"/>
            <a:endCxn id="9" idx="0"/>
          </p:cNvCxnSpPr>
          <p:nvPr/>
        </p:nvCxnSpPr>
        <p:spPr>
          <a:xfrm rot="16200000" flipH="1">
            <a:off x="1819086" y="4263293"/>
            <a:ext cx="398011" cy="3571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7" idx="0"/>
            <a:endCxn id="5" idx="4"/>
          </p:cNvCxnSpPr>
          <p:nvPr/>
        </p:nvCxnSpPr>
        <p:spPr>
          <a:xfrm rot="16200000" flipV="1">
            <a:off x="1778265" y="2472241"/>
            <a:ext cx="408217" cy="3571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6429388" y="1357298"/>
            <a:ext cx="1214446" cy="1387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643702" y="3143248"/>
            <a:ext cx="714380" cy="459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4" name="直接箭头连接符 53"/>
          <p:cNvCxnSpPr>
            <a:stCxn id="69" idx="2"/>
            <a:endCxn id="51" idx="6"/>
          </p:cNvCxnSpPr>
          <p:nvPr/>
        </p:nvCxnSpPr>
        <p:spPr>
          <a:xfrm rot="10800000">
            <a:off x="7358082" y="3372872"/>
            <a:ext cx="357190" cy="3571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67" idx="6"/>
            <a:endCxn id="51" idx="2"/>
          </p:cNvCxnSpPr>
          <p:nvPr/>
        </p:nvCxnSpPr>
        <p:spPr>
          <a:xfrm>
            <a:off x="6286512" y="3337152"/>
            <a:ext cx="357190" cy="3571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50" idx="4"/>
            <a:endCxn id="51" idx="0"/>
          </p:cNvCxnSpPr>
          <p:nvPr/>
        </p:nvCxnSpPr>
        <p:spPr>
          <a:xfrm rot="5400000">
            <a:off x="6819747" y="2926383"/>
            <a:ext cx="398011" cy="3571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68" idx="0"/>
            <a:endCxn id="51" idx="4"/>
          </p:cNvCxnSpPr>
          <p:nvPr/>
        </p:nvCxnSpPr>
        <p:spPr>
          <a:xfrm rot="5400000" flipH="1" flipV="1">
            <a:off x="6784027" y="3783640"/>
            <a:ext cx="398011" cy="3571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5072066" y="2643182"/>
            <a:ext cx="1214446" cy="1387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6357950" y="4000504"/>
            <a:ext cx="1214446" cy="1387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7715272" y="2714620"/>
            <a:ext cx="1214446" cy="1387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TextBox 96"/>
          <p:cNvSpPr txBox="1"/>
          <p:nvPr/>
        </p:nvSpPr>
        <p:spPr>
          <a:xfrm>
            <a:off x="1142976" y="5357826"/>
            <a:ext cx="1785950" cy="369332"/>
          </a:xfrm>
          <a:prstGeom prst="rect">
            <a:avLst/>
          </a:prstGeom>
          <a:noFill/>
        </p:spPr>
        <p:txBody>
          <a:bodyPr wrap="square" rtlCol="0">
            <a:spAutoFit/>
          </a:bodyPr>
          <a:lstStyle/>
          <a:p>
            <a:r>
              <a:rPr lang="en-US" altLang="zh-CN" dirty="0" smtClean="0"/>
              <a:t>Nuclear Mode</a:t>
            </a:r>
            <a:endParaRPr lang="zh-CN" altLang="en-US" dirty="0"/>
          </a:p>
        </p:txBody>
      </p:sp>
      <p:sp>
        <p:nvSpPr>
          <p:cNvPr id="98" name="TextBox 97"/>
          <p:cNvSpPr txBox="1"/>
          <p:nvPr/>
        </p:nvSpPr>
        <p:spPr>
          <a:xfrm>
            <a:off x="6143636" y="5500702"/>
            <a:ext cx="2071702" cy="369332"/>
          </a:xfrm>
          <a:prstGeom prst="rect">
            <a:avLst/>
          </a:prstGeom>
          <a:noFill/>
        </p:spPr>
        <p:txBody>
          <a:bodyPr wrap="square" rtlCol="0">
            <a:spAutoFit/>
          </a:bodyPr>
          <a:lstStyle/>
          <a:p>
            <a:r>
              <a:rPr lang="en-US" altLang="zh-CN" dirty="0" smtClean="0"/>
              <a:t>“Flower” Mode</a:t>
            </a:r>
            <a:endParaRPr lang="zh-CN" altLang="en-US" dirty="0"/>
          </a:p>
        </p:txBody>
      </p:sp>
      <p:sp>
        <p:nvSpPr>
          <p:cNvPr id="100" name="右箭头 99"/>
          <p:cNvSpPr/>
          <p:nvPr/>
        </p:nvSpPr>
        <p:spPr>
          <a:xfrm>
            <a:off x="4214810" y="3214686"/>
            <a:ext cx="642942" cy="428628"/>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TextBox 100"/>
          <p:cNvSpPr txBox="1"/>
          <p:nvPr/>
        </p:nvSpPr>
        <p:spPr>
          <a:xfrm>
            <a:off x="3286116" y="1714488"/>
            <a:ext cx="2357454" cy="923330"/>
          </a:xfrm>
          <a:prstGeom prst="rect">
            <a:avLst/>
          </a:prstGeom>
          <a:noFill/>
          <a:ln>
            <a:solidFill>
              <a:schemeClr val="tx1"/>
            </a:solidFill>
          </a:ln>
        </p:spPr>
        <p:txBody>
          <a:bodyPr wrap="square" rtlCol="0">
            <a:spAutoFit/>
          </a:bodyPr>
          <a:lstStyle/>
          <a:p>
            <a:r>
              <a:rPr lang="en-US" altLang="zh-CN" dirty="0" smtClean="0"/>
              <a:t>@</a:t>
            </a:r>
            <a:r>
              <a:rPr lang="zh-CN" altLang="en-US" dirty="0" smtClean="0"/>
              <a:t>美</a:t>
            </a:r>
            <a:r>
              <a:rPr lang="zh-CN" altLang="en-US" dirty="0"/>
              <a:t>剧</a:t>
            </a:r>
            <a:r>
              <a:rPr lang="zh-CN" altLang="en-US" dirty="0" smtClean="0"/>
              <a:t>迷</a:t>
            </a:r>
            <a:r>
              <a:rPr lang="en-US" altLang="zh-CN" dirty="0" smtClean="0"/>
              <a:t>(American TV series Fans)</a:t>
            </a:r>
            <a:r>
              <a:rPr lang="zh-CN" altLang="en-US" dirty="0" smtClean="0"/>
              <a:t>：</a:t>
            </a:r>
            <a:r>
              <a:rPr lang="en-US" altLang="zh-CN" dirty="0" smtClean="0">
                <a:solidFill>
                  <a:srgbClr val="FF0000"/>
                </a:solidFill>
              </a:rPr>
              <a:t>3,000,000</a:t>
            </a:r>
            <a:r>
              <a:rPr lang="en-US" altLang="zh-CN" dirty="0" smtClean="0"/>
              <a:t> fans</a:t>
            </a:r>
            <a:endParaRPr lang="zh-CN" altLang="en-US" dirty="0"/>
          </a:p>
        </p:txBody>
      </p:sp>
      <p:cxnSp>
        <p:nvCxnSpPr>
          <p:cNvPr id="103" name="直接连接符 102"/>
          <p:cNvCxnSpPr>
            <a:stCxn id="101" idx="3"/>
            <a:endCxn id="50" idx="2"/>
          </p:cNvCxnSpPr>
          <p:nvPr/>
        </p:nvCxnSpPr>
        <p:spPr>
          <a:xfrm flipV="1">
            <a:off x="5643570" y="2051268"/>
            <a:ext cx="785818" cy="124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643174" y="4286256"/>
            <a:ext cx="2428892" cy="923330"/>
          </a:xfrm>
          <a:prstGeom prst="rect">
            <a:avLst/>
          </a:prstGeom>
          <a:noFill/>
          <a:ln>
            <a:solidFill>
              <a:schemeClr val="tx1"/>
            </a:solidFill>
          </a:ln>
        </p:spPr>
        <p:txBody>
          <a:bodyPr wrap="square" rtlCol="0">
            <a:spAutoFit/>
          </a:bodyPr>
          <a:lstStyle/>
          <a:p>
            <a:r>
              <a:rPr lang="en-US" altLang="zh-CN" dirty="0" smtClean="0"/>
              <a:t>@</a:t>
            </a:r>
            <a:r>
              <a:rPr lang="zh-CN" altLang="en-US" dirty="0" smtClean="0"/>
              <a:t>美剧</a:t>
            </a:r>
            <a:r>
              <a:rPr lang="zh-CN" altLang="en-US" dirty="0" smtClean="0"/>
              <a:t>资讯</a:t>
            </a:r>
            <a:r>
              <a:rPr lang="en-US" altLang="zh-CN" dirty="0" smtClean="0"/>
              <a:t>(American TV series updates)</a:t>
            </a:r>
            <a:r>
              <a:rPr lang="zh-CN" altLang="en-US" dirty="0" smtClean="0"/>
              <a:t>：</a:t>
            </a:r>
            <a:r>
              <a:rPr lang="en-US" altLang="zh-CN" dirty="0">
                <a:solidFill>
                  <a:srgbClr val="FF0000"/>
                </a:solidFill>
              </a:rPr>
              <a:t>40,000</a:t>
            </a:r>
            <a:r>
              <a:rPr lang="en-US" altLang="zh-CN" dirty="0" smtClean="0"/>
              <a:t> fans</a:t>
            </a:r>
            <a:endParaRPr lang="zh-CN" altLang="en-US" dirty="0"/>
          </a:p>
        </p:txBody>
      </p:sp>
      <p:cxnSp>
        <p:nvCxnSpPr>
          <p:cNvPr id="106" name="直接连接符 105"/>
          <p:cNvCxnSpPr>
            <a:stCxn id="104" idx="0"/>
            <a:endCxn id="67" idx="4"/>
          </p:cNvCxnSpPr>
          <p:nvPr/>
        </p:nvCxnSpPr>
        <p:spPr>
          <a:xfrm rot="5400000" flipH="1" flipV="1">
            <a:off x="4640887" y="3247855"/>
            <a:ext cx="255135" cy="18216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6286512" y="428604"/>
            <a:ext cx="2571768" cy="923330"/>
          </a:xfrm>
          <a:prstGeom prst="rect">
            <a:avLst/>
          </a:prstGeom>
          <a:noFill/>
          <a:ln>
            <a:solidFill>
              <a:schemeClr val="tx1"/>
            </a:solidFill>
          </a:ln>
        </p:spPr>
        <p:txBody>
          <a:bodyPr wrap="square" rtlCol="0">
            <a:spAutoFit/>
          </a:bodyPr>
          <a:lstStyle/>
          <a:p>
            <a:r>
              <a:rPr lang="en-US" altLang="zh-CN" dirty="0" smtClean="0"/>
              <a:t>@</a:t>
            </a:r>
            <a:r>
              <a:rPr lang="zh-CN" altLang="en-US" dirty="0" smtClean="0"/>
              <a:t>上海话剧艺术</a:t>
            </a:r>
            <a:r>
              <a:rPr lang="zh-CN" altLang="en-US" dirty="0" smtClean="0"/>
              <a:t>中心</a:t>
            </a:r>
            <a:r>
              <a:rPr lang="en-US" altLang="zh-CN" dirty="0" smtClean="0"/>
              <a:t>(Shanghai Drama Art Center)</a:t>
            </a:r>
            <a:r>
              <a:rPr lang="zh-CN" altLang="en-US" dirty="0" smtClean="0"/>
              <a:t>：</a:t>
            </a:r>
            <a:r>
              <a:rPr lang="en-US" altLang="zh-CN" dirty="0">
                <a:solidFill>
                  <a:srgbClr val="FF0000"/>
                </a:solidFill>
              </a:rPr>
              <a:t>40,000</a:t>
            </a:r>
            <a:r>
              <a:rPr lang="en-US" altLang="zh-CN" dirty="0" smtClean="0"/>
              <a:t> fans</a:t>
            </a:r>
            <a:endParaRPr lang="zh-CN" altLang="en-US" dirty="0"/>
          </a:p>
        </p:txBody>
      </p:sp>
      <p:cxnSp>
        <p:nvCxnSpPr>
          <p:cNvPr id="113" name="直接连接符 112"/>
          <p:cNvCxnSpPr>
            <a:stCxn id="107" idx="2"/>
            <a:endCxn id="69" idx="0"/>
          </p:cNvCxnSpPr>
          <p:nvPr/>
        </p:nvCxnSpPr>
        <p:spPr>
          <a:xfrm rot="16200000" flipH="1">
            <a:off x="7266102" y="1658227"/>
            <a:ext cx="1362686" cy="750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2928926" y="5719227"/>
            <a:ext cx="3214710" cy="1138773"/>
          </a:xfrm>
          <a:prstGeom prst="rect">
            <a:avLst/>
          </a:prstGeom>
          <a:solidFill>
            <a:schemeClr val="bg1"/>
          </a:solidFill>
          <a:ln w="38100">
            <a:solidFill>
              <a:schemeClr val="tx1"/>
            </a:solidFill>
          </a:ln>
        </p:spPr>
        <p:txBody>
          <a:bodyPr wrap="square" rtlCol="0">
            <a:spAutoFit/>
          </a:bodyPr>
          <a:lstStyle/>
          <a:p>
            <a:r>
              <a:rPr lang="en-US" altLang="zh-CN" sz="2800" dirty="0" smtClean="0"/>
              <a:t>@</a:t>
            </a:r>
            <a:r>
              <a:rPr lang="zh-CN" altLang="en-US" sz="2800" dirty="0" smtClean="0"/>
              <a:t>绝密</a:t>
            </a:r>
            <a:r>
              <a:rPr lang="en-US" altLang="zh-CN" sz="2800" dirty="0" err="1" smtClean="0"/>
              <a:t>TopSecret</a:t>
            </a:r>
            <a:r>
              <a:rPr lang="zh-CN" altLang="en-US" sz="2800" dirty="0" smtClean="0"/>
              <a:t>：</a:t>
            </a:r>
            <a:endParaRPr lang="en-US" altLang="zh-CN" sz="2800" dirty="0" smtClean="0"/>
          </a:p>
          <a:p>
            <a:r>
              <a:rPr lang="en-US" altLang="zh-CN" sz="4000" dirty="0">
                <a:solidFill>
                  <a:srgbClr val="FF0000"/>
                </a:solidFill>
              </a:rPr>
              <a:t>20</a:t>
            </a:r>
            <a:r>
              <a:rPr lang="en-US" altLang="zh-CN" sz="2800" dirty="0" smtClean="0"/>
              <a:t> fans</a:t>
            </a:r>
            <a:endParaRPr lang="zh-CN" altLang="en-US" sz="2800" dirty="0"/>
          </a:p>
        </p:txBody>
      </p:sp>
      <p:cxnSp>
        <p:nvCxnSpPr>
          <p:cNvPr id="123" name="直接连接符 122"/>
          <p:cNvCxnSpPr>
            <a:stCxn id="120" idx="0"/>
            <a:endCxn id="51" idx="4"/>
          </p:cNvCxnSpPr>
          <p:nvPr/>
        </p:nvCxnSpPr>
        <p:spPr>
          <a:xfrm rot="5400000" flipH="1" flipV="1">
            <a:off x="4710219" y="3428555"/>
            <a:ext cx="2116734" cy="2464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6858016" y="5934670"/>
            <a:ext cx="2285984" cy="923330"/>
          </a:xfrm>
          <a:prstGeom prst="rect">
            <a:avLst/>
          </a:prstGeom>
          <a:noFill/>
          <a:ln>
            <a:solidFill>
              <a:schemeClr val="tx1"/>
            </a:solidFill>
          </a:ln>
        </p:spPr>
        <p:txBody>
          <a:bodyPr wrap="square" rtlCol="0">
            <a:spAutoFit/>
          </a:bodyPr>
          <a:lstStyle/>
          <a:p>
            <a:r>
              <a:rPr lang="en-US" altLang="zh-CN" dirty="0" smtClean="0"/>
              <a:t>@</a:t>
            </a:r>
            <a:r>
              <a:rPr lang="en-US" dirty="0"/>
              <a:t> </a:t>
            </a:r>
            <a:r>
              <a:rPr lang="en-US" dirty="0" err="1"/>
              <a:t>YYeTs</a:t>
            </a:r>
            <a:r>
              <a:rPr lang="zh-CN" altLang="en-US" dirty="0"/>
              <a:t>人人</a:t>
            </a:r>
            <a:r>
              <a:rPr lang="zh-CN" altLang="en-US" dirty="0" smtClean="0"/>
              <a:t>影视</a:t>
            </a:r>
            <a:r>
              <a:rPr lang="en-US" altLang="zh-CN" dirty="0" smtClean="0"/>
              <a:t>(</a:t>
            </a:r>
            <a:r>
              <a:rPr lang="en-US" altLang="zh-CN" dirty="0" err="1" smtClean="0"/>
              <a:t>Renren</a:t>
            </a:r>
            <a:r>
              <a:rPr lang="en-US" altLang="zh-CN" dirty="0" smtClean="0"/>
              <a:t> Movie)</a:t>
            </a:r>
            <a:r>
              <a:rPr lang="zh-CN" altLang="en-US" dirty="0" smtClean="0"/>
              <a:t>：</a:t>
            </a:r>
            <a:r>
              <a:rPr lang="en-US" altLang="zh-CN" dirty="0">
                <a:solidFill>
                  <a:srgbClr val="FF0000"/>
                </a:solidFill>
              </a:rPr>
              <a:t>360,000</a:t>
            </a:r>
            <a:r>
              <a:rPr lang="en-US" altLang="zh-CN" dirty="0" smtClean="0"/>
              <a:t> fans</a:t>
            </a:r>
            <a:endParaRPr lang="zh-CN" altLang="en-US" dirty="0"/>
          </a:p>
        </p:txBody>
      </p:sp>
      <p:cxnSp>
        <p:nvCxnSpPr>
          <p:cNvPr id="127" name="直接连接符 126"/>
          <p:cNvCxnSpPr>
            <a:stCxn id="68" idx="6"/>
            <a:endCxn id="126" idx="0"/>
          </p:cNvCxnSpPr>
          <p:nvPr/>
        </p:nvCxnSpPr>
        <p:spPr>
          <a:xfrm>
            <a:off x="7572396" y="4694474"/>
            <a:ext cx="428612" cy="1240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en-US" altLang="zh-CN" dirty="0" smtClean="0"/>
              <a:t>Content creating</a:t>
            </a:r>
          </a:p>
          <a:p>
            <a:pPr lvl="1"/>
            <a:r>
              <a:rPr lang="en-US" altLang="zh-CN" dirty="0" smtClean="0"/>
              <a:t>Background knowledge</a:t>
            </a:r>
          </a:p>
          <a:p>
            <a:pPr lvl="1"/>
            <a:r>
              <a:rPr lang="en-US" altLang="zh-CN" dirty="0" smtClean="0"/>
              <a:t>Time and Ticket information</a:t>
            </a:r>
          </a:p>
          <a:p>
            <a:pPr lvl="1"/>
            <a:r>
              <a:rPr lang="en-US" altLang="zh-CN" dirty="0" smtClean="0"/>
              <a:t>Inside stories</a:t>
            </a:r>
            <a:endParaRPr lang="en-US" altLang="zh-CN" dirty="0" smtClean="0"/>
          </a:p>
          <a:p>
            <a:pPr>
              <a:buNone/>
            </a:pPr>
            <a:endParaRPr lang="en-US" altLang="zh-CN" dirty="0"/>
          </a:p>
          <a:p>
            <a:r>
              <a:rPr lang="en-US" altLang="zh-CN" dirty="0" smtClean="0"/>
              <a:t>Fan base building</a:t>
            </a:r>
          </a:p>
          <a:p>
            <a:endParaRPr lang="en-US" altLang="zh-CN" dirty="0"/>
          </a:p>
          <a:p>
            <a:r>
              <a:rPr lang="en-US" altLang="zh-CN" dirty="0" smtClean="0"/>
              <a:t>Transformation (customer service)</a:t>
            </a:r>
          </a:p>
          <a:p>
            <a:pPr lvl="1"/>
            <a:r>
              <a:rPr lang="en-US" altLang="zh-CN" dirty="0" smtClean="0"/>
              <a:t>Answer questions</a:t>
            </a:r>
          </a:p>
          <a:p>
            <a:pPr lvl="1"/>
            <a:r>
              <a:rPr lang="en-US" altLang="zh-CN" dirty="0" smtClean="0"/>
              <a:t>Create </a:t>
            </a:r>
            <a:r>
              <a:rPr lang="en-US" altLang="zh-CN" dirty="0" smtClean="0"/>
              <a:t>conversations</a:t>
            </a:r>
          </a:p>
        </p:txBody>
      </p:sp>
      <p:sp>
        <p:nvSpPr>
          <p:cNvPr id="2" name="标题 1"/>
          <p:cNvSpPr>
            <a:spLocks noGrp="1"/>
          </p:cNvSpPr>
          <p:nvPr>
            <p:ph type="title"/>
          </p:nvPr>
        </p:nvSpPr>
        <p:spPr/>
        <p:txBody>
          <a:bodyPr/>
          <a:lstStyle/>
          <a:p>
            <a:r>
              <a:rPr lang="en-US" altLang="zh-CN" dirty="0" smtClean="0"/>
              <a:t>Specific Works</a:t>
            </a:r>
            <a:endParaRPr lang="zh-CN" altLang="en-US" dirty="0"/>
          </a:p>
        </p:txBody>
      </p:sp>
      <p:pic>
        <p:nvPicPr>
          <p:cNvPr id="6" name="图片 5" descr="Snap23.jpg"/>
          <p:cNvPicPr>
            <a:picLocks noChangeAspect="1"/>
          </p:cNvPicPr>
          <p:nvPr/>
        </p:nvPicPr>
        <p:blipFill>
          <a:blip r:embed="rId2"/>
          <a:stretch>
            <a:fillRect/>
          </a:stretch>
        </p:blipFill>
        <p:spPr>
          <a:xfrm>
            <a:off x="5320558" y="2643182"/>
            <a:ext cx="3823442" cy="1785950"/>
          </a:xfrm>
          <a:prstGeom prst="rect">
            <a:avLst/>
          </a:prstGeom>
          <a:ln w="25400">
            <a:solidFill>
              <a:schemeClr val="tx1"/>
            </a:solidFill>
          </a:ln>
        </p:spPr>
      </p:pic>
      <p:sp>
        <p:nvSpPr>
          <p:cNvPr id="5" name="TextBox 4"/>
          <p:cNvSpPr txBox="1"/>
          <p:nvPr/>
        </p:nvSpPr>
        <p:spPr>
          <a:xfrm>
            <a:off x="6000760" y="2214554"/>
            <a:ext cx="2857520" cy="369332"/>
          </a:xfrm>
          <a:prstGeom prst="rect">
            <a:avLst/>
          </a:prstGeom>
          <a:noFill/>
        </p:spPr>
        <p:txBody>
          <a:bodyPr wrap="square" rtlCol="0">
            <a:spAutoFit/>
          </a:bodyPr>
          <a:lstStyle/>
          <a:p>
            <a:r>
              <a:rPr lang="en-US" altLang="zh-CN" dirty="0" smtClean="0"/>
              <a:t>Fan base categorization</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Snap2.jpg"/>
          <p:cNvPicPr>
            <a:picLocks noChangeAspect="1"/>
          </p:cNvPicPr>
          <p:nvPr/>
        </p:nvPicPr>
        <p:blipFill>
          <a:blip r:embed="rId2"/>
          <a:stretch>
            <a:fillRect/>
          </a:stretch>
        </p:blipFill>
        <p:spPr>
          <a:xfrm>
            <a:off x="3214678" y="3429000"/>
            <a:ext cx="5380804" cy="2844272"/>
          </a:xfrm>
          <a:prstGeom prst="rect">
            <a:avLst/>
          </a:prstGeom>
          <a:ln w="25400">
            <a:solidFill>
              <a:schemeClr val="tx1"/>
            </a:solidFill>
          </a:ln>
        </p:spPr>
      </p:pic>
      <p:sp>
        <p:nvSpPr>
          <p:cNvPr id="5" name="TextBox 4"/>
          <p:cNvSpPr txBox="1"/>
          <p:nvPr/>
        </p:nvSpPr>
        <p:spPr>
          <a:xfrm>
            <a:off x="6842556" y="5857892"/>
            <a:ext cx="714380" cy="369332"/>
          </a:xfrm>
          <a:prstGeom prst="rect">
            <a:avLst/>
          </a:prstGeom>
          <a:noFill/>
          <a:ln w="38100">
            <a:solidFill>
              <a:srgbClr val="FF0000"/>
            </a:solidFill>
          </a:ln>
        </p:spPr>
        <p:txBody>
          <a:bodyPr wrap="square" rtlCol="0">
            <a:spAutoFit/>
          </a:bodyPr>
          <a:lstStyle/>
          <a:p>
            <a:endParaRPr lang="zh-CN" altLang="en-US" dirty="0"/>
          </a:p>
        </p:txBody>
      </p:sp>
      <p:sp>
        <p:nvSpPr>
          <p:cNvPr id="6" name="TextBox 5"/>
          <p:cNvSpPr txBox="1"/>
          <p:nvPr/>
        </p:nvSpPr>
        <p:spPr>
          <a:xfrm>
            <a:off x="7842688" y="5857892"/>
            <a:ext cx="714380" cy="369332"/>
          </a:xfrm>
          <a:prstGeom prst="rect">
            <a:avLst/>
          </a:prstGeom>
          <a:noFill/>
          <a:ln w="38100">
            <a:solidFill>
              <a:srgbClr val="FF0000"/>
            </a:solidFill>
          </a:ln>
        </p:spPr>
        <p:txBody>
          <a:bodyPr wrap="square" rtlCol="0">
            <a:spAutoFit/>
          </a:bodyPr>
          <a:lstStyle/>
          <a:p>
            <a:endParaRPr lang="zh-CN" altLang="en-US" dirty="0"/>
          </a:p>
        </p:txBody>
      </p:sp>
      <p:sp>
        <p:nvSpPr>
          <p:cNvPr id="8" name="TextBox 7"/>
          <p:cNvSpPr txBox="1"/>
          <p:nvPr/>
        </p:nvSpPr>
        <p:spPr>
          <a:xfrm>
            <a:off x="214282" y="3643314"/>
            <a:ext cx="2357454" cy="923330"/>
          </a:xfrm>
          <a:prstGeom prst="rect">
            <a:avLst/>
          </a:prstGeom>
          <a:noFill/>
          <a:ln>
            <a:solidFill>
              <a:schemeClr val="tx1"/>
            </a:solidFill>
          </a:ln>
        </p:spPr>
        <p:txBody>
          <a:bodyPr wrap="square" rtlCol="0">
            <a:spAutoFit/>
          </a:bodyPr>
          <a:lstStyle/>
          <a:p>
            <a:r>
              <a:rPr lang="en-US" altLang="zh-CN" dirty="0" smtClean="0"/>
              <a:t>@</a:t>
            </a:r>
            <a:r>
              <a:rPr lang="zh-CN" altLang="en-US" dirty="0" smtClean="0"/>
              <a:t>美</a:t>
            </a:r>
            <a:r>
              <a:rPr lang="zh-CN" altLang="en-US" dirty="0"/>
              <a:t>剧</a:t>
            </a:r>
            <a:r>
              <a:rPr lang="zh-CN" altLang="en-US" dirty="0" smtClean="0"/>
              <a:t>迷</a:t>
            </a:r>
            <a:r>
              <a:rPr lang="en-US" altLang="zh-CN" dirty="0" smtClean="0"/>
              <a:t>(American TV series Fans) </a:t>
            </a:r>
            <a:r>
              <a:rPr lang="zh-CN" altLang="en-US" dirty="0" smtClean="0"/>
              <a:t>：</a:t>
            </a:r>
            <a:r>
              <a:rPr lang="en-US" altLang="zh-CN" dirty="0" smtClean="0">
                <a:solidFill>
                  <a:srgbClr val="FF0000"/>
                </a:solidFill>
              </a:rPr>
              <a:t>3,000,000</a:t>
            </a:r>
            <a:r>
              <a:rPr lang="en-US" altLang="zh-CN" dirty="0" smtClean="0"/>
              <a:t> fans</a:t>
            </a:r>
            <a:endParaRPr lang="zh-CN" altLang="en-US" dirty="0"/>
          </a:p>
        </p:txBody>
      </p:sp>
      <p:cxnSp>
        <p:nvCxnSpPr>
          <p:cNvPr id="10" name="直接连接符 9"/>
          <p:cNvCxnSpPr>
            <a:stCxn id="8" idx="3"/>
            <a:endCxn id="4" idx="1"/>
          </p:cNvCxnSpPr>
          <p:nvPr/>
        </p:nvCxnSpPr>
        <p:spPr>
          <a:xfrm>
            <a:off x="2571736" y="4104979"/>
            <a:ext cx="642942" cy="7461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29388" y="6417254"/>
            <a:ext cx="1143008" cy="369332"/>
          </a:xfrm>
          <a:prstGeom prst="rect">
            <a:avLst/>
          </a:prstGeom>
          <a:noFill/>
        </p:spPr>
        <p:txBody>
          <a:bodyPr wrap="square" rtlCol="0">
            <a:spAutoFit/>
          </a:bodyPr>
          <a:lstStyle/>
          <a:p>
            <a:r>
              <a:rPr lang="en-US" altLang="zh-CN" dirty="0">
                <a:solidFill>
                  <a:srgbClr val="FF0000"/>
                </a:solidFill>
              </a:rPr>
              <a:t>FW: 511</a:t>
            </a:r>
            <a:endParaRPr lang="zh-CN" altLang="en-US" dirty="0">
              <a:solidFill>
                <a:srgbClr val="FF0000"/>
              </a:solidFill>
            </a:endParaRPr>
          </a:p>
        </p:txBody>
      </p:sp>
      <p:sp>
        <p:nvSpPr>
          <p:cNvPr id="13" name="TextBox 12"/>
          <p:cNvSpPr txBox="1"/>
          <p:nvPr/>
        </p:nvSpPr>
        <p:spPr>
          <a:xfrm>
            <a:off x="7786710" y="6429396"/>
            <a:ext cx="928694" cy="369332"/>
          </a:xfrm>
          <a:prstGeom prst="rect">
            <a:avLst/>
          </a:prstGeom>
          <a:noFill/>
        </p:spPr>
        <p:txBody>
          <a:bodyPr wrap="square" rtlCol="0">
            <a:spAutoFit/>
          </a:bodyPr>
          <a:lstStyle/>
          <a:p>
            <a:r>
              <a:rPr lang="en-US" altLang="zh-CN" dirty="0">
                <a:solidFill>
                  <a:srgbClr val="FF0000"/>
                </a:solidFill>
              </a:rPr>
              <a:t>RE: 40</a:t>
            </a:r>
            <a:endParaRPr lang="zh-CN" altLang="en-US" dirty="0">
              <a:solidFill>
                <a:srgbClr val="FF0000"/>
              </a:solidFill>
            </a:endParaRPr>
          </a:p>
        </p:txBody>
      </p:sp>
      <p:pic>
        <p:nvPicPr>
          <p:cNvPr id="18" name="图片 17" descr="Snap3.jpg"/>
          <p:cNvPicPr>
            <a:picLocks noChangeAspect="1"/>
          </p:cNvPicPr>
          <p:nvPr/>
        </p:nvPicPr>
        <p:blipFill>
          <a:blip r:embed="rId3"/>
          <a:stretch>
            <a:fillRect/>
          </a:stretch>
        </p:blipFill>
        <p:spPr>
          <a:xfrm>
            <a:off x="857224" y="214290"/>
            <a:ext cx="5648325" cy="2828925"/>
          </a:xfrm>
          <a:prstGeom prst="rect">
            <a:avLst/>
          </a:prstGeom>
          <a:ln w="25400">
            <a:solidFill>
              <a:schemeClr val="tx1"/>
            </a:solidFill>
          </a:ln>
        </p:spPr>
      </p:pic>
      <p:sp>
        <p:nvSpPr>
          <p:cNvPr id="21" name="TextBox 20"/>
          <p:cNvSpPr txBox="1"/>
          <p:nvPr/>
        </p:nvSpPr>
        <p:spPr>
          <a:xfrm>
            <a:off x="1000100" y="285728"/>
            <a:ext cx="1214446" cy="369332"/>
          </a:xfrm>
          <a:prstGeom prst="rect">
            <a:avLst/>
          </a:prstGeom>
          <a:noFill/>
          <a:ln w="38100">
            <a:solidFill>
              <a:srgbClr val="FF0000"/>
            </a:solidFill>
          </a:ln>
        </p:spPr>
        <p:txBody>
          <a:bodyPr wrap="square" rtlCol="0">
            <a:spAutoFit/>
          </a:bodyPr>
          <a:lstStyle/>
          <a:p>
            <a:endParaRPr lang="zh-CN" altLang="en-US" dirty="0"/>
          </a:p>
        </p:txBody>
      </p:sp>
      <p:sp>
        <p:nvSpPr>
          <p:cNvPr id="22" name="TextBox 21"/>
          <p:cNvSpPr txBox="1"/>
          <p:nvPr/>
        </p:nvSpPr>
        <p:spPr>
          <a:xfrm>
            <a:off x="142844" y="285728"/>
            <a:ext cx="785786" cy="369332"/>
          </a:xfrm>
          <a:prstGeom prst="rect">
            <a:avLst/>
          </a:prstGeom>
          <a:noFill/>
        </p:spPr>
        <p:txBody>
          <a:bodyPr wrap="square" rtlCol="0">
            <a:spAutoFit/>
          </a:bodyPr>
          <a:lstStyle/>
          <a:p>
            <a:r>
              <a:rPr lang="en-US" altLang="zh-CN" dirty="0" smtClean="0">
                <a:solidFill>
                  <a:srgbClr val="FF0000"/>
                </a:solidFill>
              </a:rPr>
              <a:t>Tag</a:t>
            </a:r>
            <a:endParaRPr lang="zh-CN" altLang="en-US" dirty="0">
              <a:solidFill>
                <a:srgbClr val="FF0000"/>
              </a:solidFill>
            </a:endParaRPr>
          </a:p>
        </p:txBody>
      </p:sp>
      <p:sp>
        <p:nvSpPr>
          <p:cNvPr id="23" name="TextBox 22"/>
          <p:cNvSpPr txBox="1"/>
          <p:nvPr/>
        </p:nvSpPr>
        <p:spPr>
          <a:xfrm>
            <a:off x="3357554" y="928670"/>
            <a:ext cx="1214446" cy="369332"/>
          </a:xfrm>
          <a:prstGeom prst="rect">
            <a:avLst/>
          </a:prstGeom>
          <a:noFill/>
          <a:ln w="38100">
            <a:solidFill>
              <a:srgbClr val="FF0000"/>
            </a:solidFill>
          </a:ln>
        </p:spPr>
        <p:txBody>
          <a:bodyPr wrap="square" rtlCol="0">
            <a:spAutoFit/>
          </a:bodyPr>
          <a:lstStyle/>
          <a:p>
            <a:endParaRPr lang="zh-CN" altLang="en-US" dirty="0"/>
          </a:p>
        </p:txBody>
      </p:sp>
      <p:sp>
        <p:nvSpPr>
          <p:cNvPr id="24" name="TextBox 23"/>
          <p:cNvSpPr txBox="1"/>
          <p:nvPr/>
        </p:nvSpPr>
        <p:spPr>
          <a:xfrm>
            <a:off x="4643438" y="1071546"/>
            <a:ext cx="1214446" cy="369332"/>
          </a:xfrm>
          <a:prstGeom prst="rect">
            <a:avLst/>
          </a:prstGeom>
          <a:noFill/>
        </p:spPr>
        <p:txBody>
          <a:bodyPr wrap="square" rtlCol="0">
            <a:spAutoFit/>
          </a:bodyPr>
          <a:lstStyle/>
          <a:p>
            <a:r>
              <a:rPr lang="en-US" altLang="zh-CN" dirty="0" smtClean="0">
                <a:solidFill>
                  <a:srgbClr val="FF0000"/>
                </a:solidFill>
              </a:rPr>
              <a:t>URL</a:t>
            </a:r>
            <a:endParaRPr lang="zh-CN" altLang="en-US" dirty="0">
              <a:solidFill>
                <a:srgbClr val="FF0000"/>
              </a:solidFill>
            </a:endParaRPr>
          </a:p>
        </p:txBody>
      </p:sp>
      <p:sp>
        <p:nvSpPr>
          <p:cNvPr id="26" name="矩形 25"/>
          <p:cNvSpPr/>
          <p:nvPr/>
        </p:nvSpPr>
        <p:spPr>
          <a:xfrm>
            <a:off x="1000100" y="1214422"/>
            <a:ext cx="1428760" cy="13573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2428860" y="2071678"/>
            <a:ext cx="1214446" cy="369332"/>
          </a:xfrm>
          <a:prstGeom prst="rect">
            <a:avLst/>
          </a:prstGeom>
          <a:noFill/>
        </p:spPr>
        <p:txBody>
          <a:bodyPr wrap="square" rtlCol="0">
            <a:spAutoFit/>
          </a:bodyPr>
          <a:lstStyle/>
          <a:p>
            <a:r>
              <a:rPr lang="en-US" altLang="zh-CN" dirty="0" smtClean="0">
                <a:solidFill>
                  <a:srgbClr val="FF0000"/>
                </a:solidFill>
              </a:rPr>
              <a:t>Picture</a:t>
            </a:r>
            <a:endParaRPr lang="zh-CN" altLang="en-US" dirty="0">
              <a:solidFill>
                <a:srgbClr val="FF0000"/>
              </a:solidFill>
            </a:endParaRPr>
          </a:p>
        </p:txBody>
      </p:sp>
      <p:sp>
        <p:nvSpPr>
          <p:cNvPr id="28" name="TextBox 27"/>
          <p:cNvSpPr txBox="1"/>
          <p:nvPr/>
        </p:nvSpPr>
        <p:spPr>
          <a:xfrm>
            <a:off x="6929454" y="1142984"/>
            <a:ext cx="1928826" cy="830997"/>
          </a:xfrm>
          <a:prstGeom prst="rect">
            <a:avLst/>
          </a:prstGeom>
          <a:noFill/>
        </p:spPr>
        <p:txBody>
          <a:bodyPr wrap="square" rtlCol="0">
            <a:spAutoFit/>
          </a:bodyPr>
          <a:lstStyle/>
          <a:p>
            <a:r>
              <a:rPr lang="en-US" altLang="zh-CN" sz="2400" dirty="0" smtClean="0"/>
              <a:t>Creating</a:t>
            </a:r>
          </a:p>
          <a:p>
            <a:r>
              <a:rPr lang="en-US" altLang="zh-CN" sz="2400" dirty="0" smtClean="0"/>
              <a:t>Content</a:t>
            </a:r>
            <a:endParaRPr lang="zh-CN" altLang="en-US" sz="2400" dirty="0"/>
          </a:p>
        </p:txBody>
      </p:sp>
      <p:sp>
        <p:nvSpPr>
          <p:cNvPr id="31" name="TextBox 30"/>
          <p:cNvSpPr txBox="1"/>
          <p:nvPr/>
        </p:nvSpPr>
        <p:spPr>
          <a:xfrm>
            <a:off x="428596" y="4714884"/>
            <a:ext cx="2571768" cy="1200329"/>
          </a:xfrm>
          <a:prstGeom prst="rect">
            <a:avLst/>
          </a:prstGeom>
          <a:noFill/>
        </p:spPr>
        <p:txBody>
          <a:bodyPr wrap="square" rtlCol="0">
            <a:spAutoFit/>
          </a:bodyPr>
          <a:lstStyle/>
          <a:p>
            <a:r>
              <a:rPr lang="en-US" altLang="zh-CN" sz="2400" dirty="0" smtClean="0"/>
              <a:t>Creating</a:t>
            </a:r>
            <a:endParaRPr lang="en-US" altLang="zh-CN" sz="2400" dirty="0" smtClean="0"/>
          </a:p>
          <a:p>
            <a:r>
              <a:rPr lang="en-US" altLang="zh-CN" sz="2400" dirty="0" smtClean="0"/>
              <a:t>Conversation/</a:t>
            </a:r>
          </a:p>
          <a:p>
            <a:r>
              <a:rPr lang="en-US" altLang="zh-CN" sz="2400" dirty="0" smtClean="0"/>
              <a:t>Transformation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feedback2.jpg"/>
          <p:cNvPicPr>
            <a:picLocks noGrp="1" noChangeAspect="1"/>
          </p:cNvPicPr>
          <p:nvPr>
            <p:ph idx="1"/>
          </p:nvPr>
        </p:nvPicPr>
        <p:blipFill>
          <a:blip r:embed="rId2" cstate="print"/>
          <a:stretch>
            <a:fillRect/>
          </a:stretch>
        </p:blipFill>
        <p:spPr>
          <a:xfrm>
            <a:off x="928662" y="1785926"/>
            <a:ext cx="7525512" cy="2773680"/>
          </a:xfrm>
        </p:spPr>
      </p:pic>
      <p:sp>
        <p:nvSpPr>
          <p:cNvPr id="5" name="TextBox 4"/>
          <p:cNvSpPr txBox="1"/>
          <p:nvPr/>
        </p:nvSpPr>
        <p:spPr>
          <a:xfrm>
            <a:off x="2500298" y="5000636"/>
            <a:ext cx="5143536" cy="707886"/>
          </a:xfrm>
          <a:prstGeom prst="rect">
            <a:avLst/>
          </a:prstGeom>
          <a:noFill/>
        </p:spPr>
        <p:txBody>
          <a:bodyPr wrap="square" rtlCol="0">
            <a:spAutoFit/>
          </a:bodyPr>
          <a:lstStyle/>
          <a:p>
            <a:r>
              <a:rPr lang="en-US" altLang="zh-CN" sz="4000" dirty="0" smtClean="0"/>
              <a:t>Part2: Feedbacks</a:t>
            </a:r>
            <a:endParaRPr lang="zh-CN" alt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Before they watch it</a:t>
            </a:r>
            <a:endParaRPr lang="zh-CN" altLang="en-US" dirty="0"/>
          </a:p>
        </p:txBody>
      </p:sp>
      <p:pic>
        <p:nvPicPr>
          <p:cNvPr id="4" name="图片 3" descr="Snap4.jpg"/>
          <p:cNvPicPr>
            <a:picLocks noChangeAspect="1"/>
          </p:cNvPicPr>
          <p:nvPr/>
        </p:nvPicPr>
        <p:blipFill>
          <a:blip r:embed="rId2"/>
          <a:srcRect b="31380"/>
          <a:stretch>
            <a:fillRect/>
          </a:stretch>
        </p:blipFill>
        <p:spPr>
          <a:xfrm>
            <a:off x="1" y="1142984"/>
            <a:ext cx="5072066" cy="5715016"/>
          </a:xfrm>
          <a:prstGeom prst="rect">
            <a:avLst/>
          </a:prstGeom>
        </p:spPr>
      </p:pic>
      <p:sp>
        <p:nvSpPr>
          <p:cNvPr id="5" name="TextBox 4"/>
          <p:cNvSpPr txBox="1"/>
          <p:nvPr/>
        </p:nvSpPr>
        <p:spPr>
          <a:xfrm>
            <a:off x="5214942" y="1428736"/>
            <a:ext cx="4143404" cy="646331"/>
          </a:xfrm>
          <a:prstGeom prst="rect">
            <a:avLst/>
          </a:prstGeom>
          <a:noFill/>
        </p:spPr>
        <p:txBody>
          <a:bodyPr wrap="square" rtlCol="0">
            <a:spAutoFit/>
          </a:bodyPr>
          <a:lstStyle/>
          <a:p>
            <a:r>
              <a:rPr lang="en-US" altLang="zh-CN" dirty="0" smtClean="0"/>
              <a:t>@A </a:t>
            </a:r>
            <a:r>
              <a:rPr lang="en-US" altLang="zh-CN" dirty="0" smtClean="0"/>
              <a:t>are you interested to go? </a:t>
            </a:r>
            <a:r>
              <a:rPr lang="en-US" altLang="zh-CN" dirty="0" smtClean="0"/>
              <a:t>@B</a:t>
            </a:r>
            <a:r>
              <a:rPr lang="zh-CN" altLang="en-US" dirty="0" smtClean="0"/>
              <a:t> </a:t>
            </a:r>
            <a:r>
              <a:rPr lang="en-US" altLang="zh-CN" dirty="0" smtClean="0"/>
              <a:t>how about you?</a:t>
            </a:r>
            <a:endParaRPr lang="zh-CN" altLang="en-US" dirty="0"/>
          </a:p>
        </p:txBody>
      </p:sp>
      <p:sp>
        <p:nvSpPr>
          <p:cNvPr id="6" name="TextBox 5"/>
          <p:cNvSpPr txBox="1"/>
          <p:nvPr/>
        </p:nvSpPr>
        <p:spPr>
          <a:xfrm>
            <a:off x="5214942" y="2428868"/>
            <a:ext cx="4143404" cy="646331"/>
          </a:xfrm>
          <a:prstGeom prst="rect">
            <a:avLst/>
          </a:prstGeom>
          <a:noFill/>
        </p:spPr>
        <p:txBody>
          <a:bodyPr wrap="square" rtlCol="0">
            <a:spAutoFit/>
          </a:bodyPr>
          <a:lstStyle/>
          <a:p>
            <a:r>
              <a:rPr lang="en-US" altLang="zh-CN" dirty="0" smtClean="0"/>
              <a:t>@C: </a:t>
            </a:r>
            <a:r>
              <a:rPr lang="en-US" altLang="zh-CN" dirty="0" smtClean="0"/>
              <a:t>I </a:t>
            </a:r>
            <a:r>
              <a:rPr lang="en-US" altLang="zh-CN" dirty="0" err="1" smtClean="0"/>
              <a:t>wanna</a:t>
            </a:r>
            <a:r>
              <a:rPr lang="en-US" altLang="zh-CN" dirty="0" smtClean="0"/>
              <a:t> go!!! // </a:t>
            </a:r>
            <a:r>
              <a:rPr lang="en-US" altLang="zh-CN" dirty="0" smtClean="0"/>
              <a:t>@E: @F @G @H </a:t>
            </a:r>
            <a:r>
              <a:rPr lang="en-US" altLang="zh-CN" dirty="0" smtClean="0"/>
              <a:t>who </a:t>
            </a:r>
            <a:r>
              <a:rPr lang="en-US" altLang="zh-CN" dirty="0" err="1" smtClean="0"/>
              <a:t>wanna</a:t>
            </a:r>
            <a:r>
              <a:rPr lang="en-US" altLang="zh-CN" dirty="0" smtClean="0"/>
              <a:t> go with me?</a:t>
            </a:r>
            <a:endParaRPr lang="zh-CN" altLang="en-US" dirty="0"/>
          </a:p>
        </p:txBody>
      </p:sp>
      <p:sp>
        <p:nvSpPr>
          <p:cNvPr id="7" name="TextBox 6"/>
          <p:cNvSpPr txBox="1"/>
          <p:nvPr/>
        </p:nvSpPr>
        <p:spPr>
          <a:xfrm>
            <a:off x="5214942" y="3357562"/>
            <a:ext cx="4143404" cy="1200329"/>
          </a:xfrm>
          <a:prstGeom prst="rect">
            <a:avLst/>
          </a:prstGeom>
          <a:noFill/>
        </p:spPr>
        <p:txBody>
          <a:bodyPr wrap="square" rtlCol="0">
            <a:spAutoFit/>
          </a:bodyPr>
          <a:lstStyle/>
          <a:p>
            <a:r>
              <a:rPr lang="en-US" altLang="zh-CN" dirty="0" smtClean="0"/>
              <a:t>@I: </a:t>
            </a:r>
            <a:r>
              <a:rPr lang="en-US" altLang="zh-CN" dirty="0" smtClean="0"/>
              <a:t>looks great~// </a:t>
            </a:r>
            <a:r>
              <a:rPr lang="en-US" altLang="zh-CN" dirty="0" smtClean="0"/>
              <a:t>@J*: @K @L @M…… </a:t>
            </a:r>
            <a:r>
              <a:rPr lang="en-US" altLang="zh-CN" dirty="0" smtClean="0"/>
              <a:t>wow~ you guys in Shanghai, </a:t>
            </a:r>
            <a:r>
              <a:rPr lang="en-US" altLang="zh-CN" dirty="0" err="1" smtClean="0"/>
              <a:t>wanna</a:t>
            </a:r>
            <a:r>
              <a:rPr lang="en-US" altLang="zh-CN" dirty="0" smtClean="0"/>
              <a:t> go? </a:t>
            </a:r>
            <a:r>
              <a:rPr lang="en-US" altLang="zh-CN" dirty="0" smtClean="0"/>
              <a:t>@N @O @P </a:t>
            </a:r>
            <a:r>
              <a:rPr lang="en-US" altLang="zh-CN" dirty="0" smtClean="0"/>
              <a:t>~</a:t>
            </a:r>
            <a:r>
              <a:rPr lang="en-US" altLang="zh-CN" dirty="0" err="1" smtClean="0"/>
              <a:t>haha</a:t>
            </a:r>
            <a:r>
              <a:rPr lang="en-US" altLang="zh-CN" dirty="0" smtClean="0"/>
              <a:t>~</a:t>
            </a:r>
            <a:endParaRPr lang="zh-CN" altLang="en-US" dirty="0"/>
          </a:p>
        </p:txBody>
      </p:sp>
      <p:sp>
        <p:nvSpPr>
          <p:cNvPr id="8" name="TextBox 7"/>
          <p:cNvSpPr txBox="1"/>
          <p:nvPr/>
        </p:nvSpPr>
        <p:spPr>
          <a:xfrm>
            <a:off x="5286380" y="4857760"/>
            <a:ext cx="3857620" cy="646331"/>
          </a:xfrm>
          <a:prstGeom prst="rect">
            <a:avLst/>
          </a:prstGeom>
          <a:noFill/>
        </p:spPr>
        <p:txBody>
          <a:bodyPr wrap="square" rtlCol="0">
            <a:spAutoFit/>
          </a:bodyPr>
          <a:lstStyle/>
          <a:p>
            <a:r>
              <a:rPr lang="en-US" altLang="zh-CN" dirty="0" smtClean="0">
                <a:solidFill>
                  <a:srgbClr val="FF0000"/>
                </a:solidFill>
              </a:rPr>
              <a:t>@Q: </a:t>
            </a:r>
            <a:r>
              <a:rPr lang="en-US" altLang="zh-CN" dirty="0" smtClean="0">
                <a:solidFill>
                  <a:srgbClr val="FF0000"/>
                </a:solidFill>
              </a:rPr>
              <a:t>when??????// </a:t>
            </a:r>
            <a:r>
              <a:rPr lang="en-US" altLang="zh-CN" dirty="0" smtClean="0">
                <a:solidFill>
                  <a:srgbClr val="FF0000"/>
                </a:solidFill>
              </a:rPr>
              <a:t>@R: </a:t>
            </a:r>
            <a:r>
              <a:rPr lang="en-US" altLang="zh-CN" dirty="0" smtClean="0">
                <a:solidFill>
                  <a:srgbClr val="FF0000"/>
                </a:solidFill>
              </a:rPr>
              <a:t>when will they come to Shanghai?</a:t>
            </a:r>
            <a:endParaRPr lang="zh-CN" altLang="en-US" dirty="0">
              <a:solidFill>
                <a:srgbClr val="FF0000"/>
              </a:solidFill>
            </a:endParaRPr>
          </a:p>
        </p:txBody>
      </p:sp>
      <p:sp>
        <p:nvSpPr>
          <p:cNvPr id="9" name="TextBox 8"/>
          <p:cNvSpPr txBox="1"/>
          <p:nvPr/>
        </p:nvSpPr>
        <p:spPr>
          <a:xfrm>
            <a:off x="5286380" y="5715016"/>
            <a:ext cx="3857620" cy="923330"/>
          </a:xfrm>
          <a:prstGeom prst="rect">
            <a:avLst/>
          </a:prstGeom>
          <a:noFill/>
        </p:spPr>
        <p:txBody>
          <a:bodyPr wrap="square" rtlCol="0">
            <a:spAutoFit/>
          </a:bodyPr>
          <a:lstStyle/>
          <a:p>
            <a:r>
              <a:rPr lang="en-US" altLang="zh-CN" dirty="0" smtClean="0"/>
              <a:t>@S://@T: @U @V @W…… </a:t>
            </a:r>
            <a:r>
              <a:rPr lang="en-US" altLang="zh-CN" dirty="0" smtClean="0"/>
              <a:t>wow~ you guys in Shanghai, </a:t>
            </a:r>
            <a:r>
              <a:rPr lang="en-US" altLang="zh-CN" dirty="0" err="1" smtClean="0"/>
              <a:t>wanna</a:t>
            </a:r>
            <a:r>
              <a:rPr lang="en-US" altLang="zh-CN" dirty="0" smtClean="0"/>
              <a:t> go? </a:t>
            </a:r>
            <a:r>
              <a:rPr lang="en-US" altLang="zh-CN" dirty="0" smtClean="0"/>
              <a:t>@X @Y @Z </a:t>
            </a:r>
            <a:r>
              <a:rPr lang="en-US" altLang="zh-CN" dirty="0" smtClean="0"/>
              <a:t>~</a:t>
            </a:r>
            <a:r>
              <a:rPr lang="en-US" altLang="zh-CN" dirty="0" err="1" smtClean="0"/>
              <a:t>haha</a:t>
            </a:r>
            <a:r>
              <a:rPr lang="en-US" altLang="zh-CN" dirty="0" smtClean="0"/>
              <a:t>~</a:t>
            </a:r>
            <a:endParaRPr lang="zh-CN"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1024</Words>
  <Application>Microsoft Office PowerPoint</Application>
  <PresentationFormat>全屏显示(4:3)</PresentationFormat>
  <Paragraphs>103</Paragraphs>
  <Slides>19</Slides>
  <Notes>0</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聚合</vt:lpstr>
      <vt:lpstr>Weibo Work of </vt:lpstr>
      <vt:lpstr>Contents</vt:lpstr>
      <vt:lpstr>幻灯片 3</vt:lpstr>
      <vt:lpstr>Identity</vt:lpstr>
      <vt:lpstr>General Strategy</vt:lpstr>
      <vt:lpstr>Specific Works</vt:lpstr>
      <vt:lpstr>幻灯片 7</vt:lpstr>
      <vt:lpstr>幻灯片 8</vt:lpstr>
      <vt:lpstr>Before they watch it</vt:lpstr>
      <vt:lpstr>幻灯片 10</vt:lpstr>
      <vt:lpstr>After they watch it</vt:lpstr>
      <vt:lpstr>幻灯片 12</vt:lpstr>
      <vt:lpstr>幻灯片 13</vt:lpstr>
      <vt:lpstr>幻灯片 14</vt:lpstr>
      <vt:lpstr>幻灯片 15</vt:lpstr>
      <vt:lpstr>幻灯片 16</vt:lpstr>
      <vt:lpstr>Evaluation</vt:lpstr>
      <vt:lpstr>How to do it better</vt:lpstr>
      <vt:lpstr>幻灯片 19</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夏文韬</dc:creator>
  <cp:lastModifiedBy>夏文韬</cp:lastModifiedBy>
  <cp:revision>58</cp:revision>
  <dcterms:created xsi:type="dcterms:W3CDTF">2012-02-01T15:38:37Z</dcterms:created>
  <dcterms:modified xsi:type="dcterms:W3CDTF">2012-03-05T23:23:34Z</dcterms:modified>
</cp:coreProperties>
</file>